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5" r:id="rId1"/>
  </p:sldMasterIdLst>
  <p:sldIdLst>
    <p:sldId id="256" r:id="rId2"/>
    <p:sldId id="257" r:id="rId3"/>
    <p:sldId id="259" r:id="rId4"/>
    <p:sldId id="258" r:id="rId5"/>
    <p:sldId id="260" r:id="rId6"/>
    <p:sldId id="261" r:id="rId7"/>
    <p:sldId id="262" r:id="rId8"/>
    <p:sldId id="263" r:id="rId9"/>
    <p:sldId id="264" r:id="rId10"/>
    <p:sldId id="265" r:id="rId11"/>
    <p:sldId id="266" r:id="rId12"/>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10145-6139-48A8-B438-C0B9C6D85AF5}" v="707" dt="2019-12-03T17:35:14.602"/>
    <p1510:client id="{105959AD-76C2-4919-BC70-5C5DF4270922}" v="58" dt="2019-12-05T20:57:31.422"/>
    <p1510:client id="{BF63B2D1-8B68-4123-9F2C-895D829E7260}" v="94" dt="2019-12-03T15:20:33.2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5" autoAdjust="0"/>
    <p:restoredTop sz="94660"/>
  </p:normalViewPr>
  <p:slideViewPr>
    <p:cSldViewPr snapToGrid="0">
      <p:cViewPr varScale="1">
        <p:scale>
          <a:sx n="86" d="100"/>
          <a:sy n="86" d="100"/>
        </p:scale>
        <p:origin x="66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12/10/2019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1071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12/10/2019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4304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12/10/2019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0005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12/10/2019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43615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12/10/2019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6452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12/10/2019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6272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12/10/2019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009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12/10/2019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18410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12/10/2019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99776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12/10/2019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093392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12/10/2019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5296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12/10/2019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463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704" r:id="rId5"/>
    <p:sldLayoutId id="2147483698" r:id="rId6"/>
    <p:sldLayoutId id="2147483699" r:id="rId7"/>
    <p:sldLayoutId id="2147483700" r:id="rId8"/>
    <p:sldLayoutId id="2147483703" r:id="rId9"/>
    <p:sldLayoutId id="2147483701" r:id="rId10"/>
    <p:sldLayoutId id="2147483702" r:id="rId11"/>
  </p:sldLayoutIdLst>
  <p:hf sldNum="0" hdr="0" ftr="0" dt="0"/>
  <p:txStyles>
    <p:titleStyle>
      <a:lvl1pPr algn="l" defTabSz="914400" rtl="0" eaLnBrk="1" latinLnBrk="0" hangingPunct="1">
        <a:lnSpc>
          <a:spcPct val="90000"/>
        </a:lnSpc>
        <a:spcBef>
          <a:spcPct val="0"/>
        </a:spcBef>
        <a:buNone/>
        <a:defRPr sz="55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todosdicenlomismo.blogspot.com/2011_10_01_archive.html" TargetMode="External"/><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medium.com/eu-copyright-reform/killing-parody-killing-memes-killing-the-internet-b864df222047" TargetMode="External"/><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getmespark.com/blog/" TargetMode="External"/><Relationship Id="rId3" Type="http://schemas.openxmlformats.org/officeDocument/2006/relationships/hyperlink" Target="https://sclohonet.blogspot.com/2011_05_08_archive.html" TargetMode="External"/><Relationship Id="rId7"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8.xml"/><Relationship Id="rId6" Type="http://schemas.openxmlformats.org/officeDocument/2006/relationships/image" Target="../media/image5.jpeg"/><Relationship Id="rId5" Type="http://schemas.openxmlformats.org/officeDocument/2006/relationships/hyperlink" Target="http://scherlund.blogspot.com/2016/12/benefits-of-e-learning-during-christmas.html" TargetMode="Externa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hyperlink" Target="http://philosophicaldisquisitions.blogspot.com/2016/12/why-communication-is-needed-for-consent.html" TargetMode="External"/><Relationship Id="rId2" Type="http://schemas.openxmlformats.org/officeDocument/2006/relationships/image" Target="../media/image7.jpeg"/><Relationship Id="rId1" Type="http://schemas.openxmlformats.org/officeDocument/2006/relationships/slideLayout" Target="../slideLayouts/slideLayout8.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hyperlink" Target="https://bulbapedia.bulbagarden.net/wiki/It%27s_Super_Effective_(podcast)"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listheory.prattsils.org/a-tale-of-teens-tweens-and-technology-addiction/" TargetMode="External"/><Relationship Id="rId7" Type="http://schemas.openxmlformats.org/officeDocument/2006/relationships/hyperlink" Target="https://commons.wikimedia.org/wiki/File:Do_i_look_funny_or_something.jpg" TargetMode="External"/><Relationship Id="rId2" Type="http://schemas.openxmlformats.org/officeDocument/2006/relationships/image" Target="../media/image12.jpeg"/><Relationship Id="rId1" Type="http://schemas.openxmlformats.org/officeDocument/2006/relationships/slideLayout" Target="../slideLayouts/slideLayout8.xml"/><Relationship Id="rId6" Type="http://schemas.openxmlformats.org/officeDocument/2006/relationships/image" Target="../media/image14.jpeg"/><Relationship Id="rId5" Type="http://schemas.openxmlformats.org/officeDocument/2006/relationships/hyperlink" Target="http://www.flickr.com/photos/gauravonomics/3739338937/" TargetMode="Externa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hyperlink" Target="https://www.peoplematters.in/news/employee-relations/welcoming-the-she-box-a-step-towards-a-new-dawn-15947" TargetMode="External"/><Relationship Id="rId7" Type="http://schemas.openxmlformats.org/officeDocument/2006/relationships/hyperlink" Target="https://simple.wikipedia.org/wiki/Danger" TargetMode="Externa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brewminate.com/seven-ways-to-stand-up-to-sexual-harassment/" TargetMode="Externa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hyperlink" Target="https://www.flickr.com/photos/mikemacmarketing/35366000233" TargetMode="External"/><Relationship Id="rId2" Type="http://schemas.openxmlformats.org/officeDocument/2006/relationships/image" Target="../media/image18.jpeg"/><Relationship Id="rId1" Type="http://schemas.openxmlformats.org/officeDocument/2006/relationships/slideLayout" Target="../slideLayouts/slideLayout8.xml"/><Relationship Id="rId6" Type="http://schemas.openxmlformats.org/officeDocument/2006/relationships/hyperlink" Target="https://creativecommons.org/licenses/by-nc-sa/3.0/" TargetMode="External"/><Relationship Id="rId5" Type="http://schemas.openxmlformats.org/officeDocument/2006/relationships/hyperlink" Target="http://wccftech.com/using-vpn-as-a-botnet" TargetMode="Externa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C9EC0F5-3076-48B8-861E-47571BAD807C}"/>
              </a:ext>
            </a:extLst>
          </p:cNvPr>
          <p:cNvPicPr>
            <a:picLocks noChangeAspect="1"/>
          </p:cNvPicPr>
          <p:nvPr/>
        </p:nvPicPr>
        <p:blipFill rotWithShape="1">
          <a:blip r:embed="rId2"/>
          <a:srcRect t="15605" r="-2" b="-2"/>
          <a:stretch/>
        </p:blipFill>
        <p:spPr>
          <a:xfrm>
            <a:off x="1" y="10"/>
            <a:ext cx="12191999" cy="6857990"/>
          </a:xfrm>
          <a:prstGeom prst="rect">
            <a:avLst/>
          </a:prstGeom>
        </p:spPr>
      </p:pic>
      <p:sp>
        <p:nvSpPr>
          <p:cNvPr id="6" name="Rectangle 8">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ím 1"/>
          <p:cNvSpPr>
            <a:spLocks noGrp="1"/>
          </p:cNvSpPr>
          <p:nvPr>
            <p:ph type="ctrTitle"/>
          </p:nvPr>
        </p:nvSpPr>
        <p:spPr>
          <a:xfrm>
            <a:off x="4985517" y="3331444"/>
            <a:ext cx="6470692" cy="1229306"/>
          </a:xfrm>
        </p:spPr>
        <p:txBody>
          <a:bodyPr>
            <a:normAutofit fontScale="90000"/>
          </a:bodyPr>
          <a:lstStyle/>
          <a:p>
            <a:r>
              <a:rPr lang="hu-HU" sz="5400" dirty="0">
                <a:solidFill>
                  <a:schemeClr val="tx1"/>
                </a:solidFill>
              </a:rPr>
              <a:t>The </a:t>
            </a:r>
            <a:r>
              <a:rPr lang="hu-HU" sz="5400" dirty="0" err="1">
                <a:solidFill>
                  <a:schemeClr val="tx1"/>
                </a:solidFill>
              </a:rPr>
              <a:t>advantages</a:t>
            </a:r>
            <a:r>
              <a:rPr lang="hu-HU" sz="5400" dirty="0">
                <a:solidFill>
                  <a:schemeClr val="tx1"/>
                </a:solidFill>
              </a:rPr>
              <a:t> and </a:t>
            </a:r>
            <a:r>
              <a:rPr lang="hu-HU" sz="5400" dirty="0" err="1">
                <a:solidFill>
                  <a:schemeClr val="tx1"/>
                </a:solidFill>
              </a:rPr>
              <a:t>disadvantages</a:t>
            </a:r>
            <a:r>
              <a:rPr lang="hu-HU" sz="5400" dirty="0">
                <a:solidFill>
                  <a:schemeClr val="tx1"/>
                </a:solidFill>
              </a:rPr>
              <a:t> of internet.</a:t>
            </a:r>
          </a:p>
        </p:txBody>
      </p:sp>
      <p:sp>
        <p:nvSpPr>
          <p:cNvPr id="3" name="Alcím 2"/>
          <p:cNvSpPr>
            <a:spLocks noGrp="1"/>
          </p:cNvSpPr>
          <p:nvPr>
            <p:ph type="subTitle" idx="1"/>
          </p:nvPr>
        </p:nvSpPr>
        <p:spPr>
          <a:xfrm>
            <a:off x="4985516" y="4735799"/>
            <a:ext cx="6470693" cy="605256"/>
          </a:xfrm>
        </p:spPr>
        <p:txBody>
          <a:bodyPr vert="horz" lIns="91440" tIns="45720" rIns="91440" bIns="45720" rtlCol="0" anchor="t">
            <a:normAutofit/>
          </a:bodyPr>
          <a:lstStyle/>
          <a:p>
            <a:r>
              <a:rPr lang="hu-HU" dirty="0" err="1"/>
              <a:t>By</a:t>
            </a:r>
            <a:r>
              <a:rPr lang="hu-HU" dirty="0"/>
              <a:t> Nagy </a:t>
            </a:r>
            <a:r>
              <a:rPr lang="hu-HU" dirty="0" err="1"/>
              <a:t>krisztián</a:t>
            </a:r>
            <a:r>
              <a:rPr lang="hu-HU" dirty="0"/>
              <a:t> </a:t>
            </a:r>
            <a:r>
              <a:rPr lang="hu-HU" dirty="0" err="1"/>
              <a:t>dániel</a:t>
            </a:r>
          </a:p>
        </p:txBody>
      </p:sp>
      <p:cxnSp>
        <p:nvCxnSpPr>
          <p:cNvPr id="7" name="Straight Connector 10">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8" name="Rectangle 12">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67484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2" descr="A képen szöveg, újság, aláírás látható&#10;&#10;A leírás teljesen megbízható">
            <a:extLst>
              <a:ext uri="{FF2B5EF4-FFF2-40B4-BE49-F238E27FC236}">
                <a16:creationId xmlns:a16="http://schemas.microsoft.com/office/drawing/2014/main" id="{38A310D2-FA0B-4069-BD5A-03F71FFC03F6}"/>
              </a:ext>
            </a:extLst>
          </p:cNvPr>
          <p:cNvPicPr>
            <a:picLocks noChangeAspect="1"/>
          </p:cNvPicPr>
          <p:nvPr/>
        </p:nvPicPr>
        <p:blipFill>
          <a:blip r:embed="rId2"/>
          <a:stretch>
            <a:fillRect/>
          </a:stretch>
        </p:blipFill>
        <p:spPr>
          <a:xfrm>
            <a:off x="-3901" y="689"/>
            <a:ext cx="6360863" cy="6379225"/>
          </a:xfrm>
          <a:prstGeom prst="rect">
            <a:avLst/>
          </a:prstGeom>
        </p:spPr>
      </p:pic>
      <p:pic>
        <p:nvPicPr>
          <p:cNvPr id="4" name="Kép 4" descr="A képen szöveg, személy, lány, újság látható&#10;&#10;A leírás teljesen megbízható">
            <a:extLst>
              <a:ext uri="{FF2B5EF4-FFF2-40B4-BE49-F238E27FC236}">
                <a16:creationId xmlns:a16="http://schemas.microsoft.com/office/drawing/2014/main" id="{A17269D0-612A-4993-BDE7-9D533C8C3D32}"/>
              </a:ext>
            </a:extLst>
          </p:cNvPr>
          <p:cNvPicPr>
            <a:picLocks noChangeAspect="1"/>
          </p:cNvPicPr>
          <p:nvPr/>
        </p:nvPicPr>
        <p:blipFill>
          <a:blip r:embed="rId3"/>
          <a:stretch>
            <a:fillRect/>
          </a:stretch>
        </p:blipFill>
        <p:spPr>
          <a:xfrm>
            <a:off x="6459327" y="225157"/>
            <a:ext cx="5626406" cy="5048938"/>
          </a:xfrm>
          <a:prstGeom prst="rect">
            <a:avLst/>
          </a:prstGeom>
        </p:spPr>
      </p:pic>
    </p:spTree>
    <p:extLst>
      <p:ext uri="{BB962C8B-B14F-4D97-AF65-F5344CB8AC3E}">
        <p14:creationId xmlns:p14="http://schemas.microsoft.com/office/powerpoint/2010/main" val="3690666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2" descr="A képen televízió, narancs, sötét, ülő látható&#10;&#10;A leírás teljesen megbízható">
            <a:extLst>
              <a:ext uri="{FF2B5EF4-FFF2-40B4-BE49-F238E27FC236}">
                <a16:creationId xmlns:a16="http://schemas.microsoft.com/office/drawing/2014/main" id="{8635D609-A83C-4137-B8E7-3875D83A07F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672" y="2608"/>
            <a:ext cx="12236067" cy="6320302"/>
          </a:xfrm>
          <a:prstGeom prst="rect">
            <a:avLst/>
          </a:prstGeom>
        </p:spPr>
      </p:pic>
      <p:sp>
        <p:nvSpPr>
          <p:cNvPr id="4" name="Szövegdoboz 3">
            <a:extLst>
              <a:ext uri="{FF2B5EF4-FFF2-40B4-BE49-F238E27FC236}">
                <a16:creationId xmlns:a16="http://schemas.microsoft.com/office/drawing/2014/main" id="{F86576F8-E158-4BD0-A475-11273AEC6708}"/>
              </a:ext>
            </a:extLst>
          </p:cNvPr>
          <p:cNvSpPr txBox="1"/>
          <p:nvPr/>
        </p:nvSpPr>
        <p:spPr>
          <a:xfrm>
            <a:off x="446183" y="4229770"/>
            <a:ext cx="5157730" cy="381765"/>
          </a:xfrm>
          <a:prstGeom prst="rect">
            <a:avLst/>
          </a:prstGeom>
        </p:spPr>
        <p:txBody>
          <a:bodyPr anchor="t">
            <a:normAutofit/>
          </a:bodyPr>
          <a:lstStyle/>
          <a:p>
            <a:endParaRPr lang="en-US" dirty="0"/>
          </a:p>
        </p:txBody>
      </p:sp>
    </p:spTree>
    <p:extLst>
      <p:ext uri="{BB962C8B-B14F-4D97-AF65-F5344CB8AC3E}">
        <p14:creationId xmlns:p14="http://schemas.microsoft.com/office/powerpoint/2010/main" val="167285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Kép 2" descr="A képen szöveg, aláírás, elülső, hó látható&#10;&#10;A leírás teljesen megbízható">
            <a:extLst>
              <a:ext uri="{FF2B5EF4-FFF2-40B4-BE49-F238E27FC236}">
                <a16:creationId xmlns:a16="http://schemas.microsoft.com/office/drawing/2014/main" id="{A81063EA-0B47-4434-B3EA-9D1831C8866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889"/>
            <a:ext cx="12272680" cy="6425915"/>
          </a:xfrm>
          <a:prstGeom prst="rect">
            <a:avLst/>
          </a:prstGeom>
        </p:spPr>
      </p:pic>
      <p:sp>
        <p:nvSpPr>
          <p:cNvPr id="4" name="Szövegdoboz 3">
            <a:extLst>
              <a:ext uri="{FF2B5EF4-FFF2-40B4-BE49-F238E27FC236}">
                <a16:creationId xmlns:a16="http://schemas.microsoft.com/office/drawing/2014/main" id="{14FDACDB-9290-4BEA-A82A-D5C98F7F5709}"/>
              </a:ext>
            </a:extLst>
          </p:cNvPr>
          <p:cNvSpPr txBox="1"/>
          <p:nvPr/>
        </p:nvSpPr>
        <p:spPr>
          <a:xfrm>
            <a:off x="878541" y="4723372"/>
            <a:ext cx="10434916" cy="416112"/>
          </a:xfrm>
          <a:prstGeom prst="rect">
            <a:avLst/>
          </a:prstGeom>
        </p:spPr>
        <p:txBody>
          <a:bodyPr anchor="t">
            <a:normAutofit/>
          </a:bodyPr>
          <a:lstStyle/>
          <a:p>
            <a:r>
              <a:rPr lang="en-US" dirty="0"/>
              <a:t>.</a:t>
            </a:r>
          </a:p>
        </p:txBody>
      </p:sp>
    </p:spTree>
    <p:extLst>
      <p:ext uri="{BB962C8B-B14F-4D97-AF65-F5344CB8AC3E}">
        <p14:creationId xmlns:p14="http://schemas.microsoft.com/office/powerpoint/2010/main" val="912586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4BA7F11-DC03-4093-A249-2B5BC922407D}"/>
              </a:ext>
            </a:extLst>
          </p:cNvPr>
          <p:cNvSpPr>
            <a:spLocks noGrp="1"/>
          </p:cNvSpPr>
          <p:nvPr>
            <p:ph type="title"/>
          </p:nvPr>
        </p:nvSpPr>
        <p:spPr>
          <a:xfrm>
            <a:off x="444307" y="240860"/>
            <a:ext cx="3517567" cy="621930"/>
          </a:xfrm>
        </p:spPr>
        <p:txBody>
          <a:bodyPr>
            <a:normAutofit/>
          </a:bodyPr>
          <a:lstStyle/>
          <a:p>
            <a:r>
              <a:rPr lang="hu-HU"/>
              <a:t>Introduction</a:t>
            </a:r>
          </a:p>
        </p:txBody>
      </p:sp>
      <p:pic>
        <p:nvPicPr>
          <p:cNvPr id="5" name="Kép 5">
            <a:extLst>
              <a:ext uri="{FF2B5EF4-FFF2-40B4-BE49-F238E27FC236}">
                <a16:creationId xmlns:a16="http://schemas.microsoft.com/office/drawing/2014/main" id="{4F5B9CEB-E897-4C7F-8AE5-FB025697676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739678" y="68729"/>
            <a:ext cx="2786232" cy="2802125"/>
          </a:xfrm>
        </p:spPr>
      </p:pic>
      <p:sp>
        <p:nvSpPr>
          <p:cNvPr id="4" name="Szöveg helye 3">
            <a:extLst>
              <a:ext uri="{FF2B5EF4-FFF2-40B4-BE49-F238E27FC236}">
                <a16:creationId xmlns:a16="http://schemas.microsoft.com/office/drawing/2014/main" id="{197B9FCB-ABD1-418E-911F-233F907AD309}"/>
              </a:ext>
            </a:extLst>
          </p:cNvPr>
          <p:cNvSpPr>
            <a:spLocks noGrp="1"/>
          </p:cNvSpPr>
          <p:nvPr>
            <p:ph type="body" sz="half" idx="2"/>
          </p:nvPr>
        </p:nvSpPr>
        <p:spPr>
          <a:xfrm>
            <a:off x="444306" y="1423800"/>
            <a:ext cx="3517567" cy="4934868"/>
          </a:xfrm>
        </p:spPr>
        <p:txBody>
          <a:bodyPr vert="horz" lIns="91440" tIns="45720" rIns="91440" bIns="45720" rtlCol="0" anchor="t">
            <a:normAutofit fontScale="92500" lnSpcReduction="10000"/>
          </a:bodyPr>
          <a:lstStyle/>
          <a:p>
            <a:r>
              <a:rPr lang="hu-HU">
                <a:ea typeface="+mn-lt"/>
                <a:cs typeface="+mn-lt"/>
              </a:rPr>
              <a:t>Modern life has become easier and the people of the world have to thanks to the immense contribution of the internet technology to communication and information sharing.We can use internet to communicate with people around the world, doing business by using internet, make new friend and know different cultures, searching information, studying and etc.However, the internet also contains some unwanted elements or disadvantages. The following are the advantages and disadvantages of the internet.</a:t>
            </a:r>
            <a:endParaRPr lang="hu-HU"/>
          </a:p>
        </p:txBody>
      </p:sp>
      <p:sp>
        <p:nvSpPr>
          <p:cNvPr id="7" name="Szövegdoboz 6">
            <a:extLst>
              <a:ext uri="{FF2B5EF4-FFF2-40B4-BE49-F238E27FC236}">
                <a16:creationId xmlns:a16="http://schemas.microsoft.com/office/drawing/2014/main" id="{7676F969-BECB-470C-85BD-B8F713B41103}"/>
              </a:ext>
            </a:extLst>
          </p:cNvPr>
          <p:cNvSpPr txBox="1"/>
          <p:nvPr/>
        </p:nvSpPr>
        <p:spPr>
          <a:xfrm>
            <a:off x="6038850" y="6107113"/>
            <a:ext cx="4768850" cy="317500"/>
          </a:xfrm>
          <a:prstGeom prst="rect">
            <a:avLst/>
          </a:prstGeom>
        </p:spPr>
        <p:txBody>
          <a:bodyPr anchor="t">
            <a:normAutofit fontScale="92500" lnSpcReduction="20000"/>
          </a:bodyPr>
          <a:lstStyle/>
          <a:p>
            <a:endParaRPr lang="en-US" dirty="0"/>
          </a:p>
        </p:txBody>
      </p:sp>
      <p:pic>
        <p:nvPicPr>
          <p:cNvPr id="9" name="Kép 9" descr="A képen személy, férfi, öltöny, fénykép látható&#10;&#10;A leírás teljesen megbízható">
            <a:extLst>
              <a:ext uri="{FF2B5EF4-FFF2-40B4-BE49-F238E27FC236}">
                <a16:creationId xmlns:a16="http://schemas.microsoft.com/office/drawing/2014/main" id="{86876D1C-6ED9-4C72-B32A-324AE1BB469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808259" y="25667"/>
            <a:ext cx="2743199" cy="2611183"/>
          </a:xfrm>
          <a:prstGeom prst="rect">
            <a:avLst/>
          </a:prstGeom>
        </p:spPr>
      </p:pic>
      <p:sp>
        <p:nvSpPr>
          <p:cNvPr id="11" name="Szövegdoboz 10">
            <a:extLst>
              <a:ext uri="{FF2B5EF4-FFF2-40B4-BE49-F238E27FC236}">
                <a16:creationId xmlns:a16="http://schemas.microsoft.com/office/drawing/2014/main" id="{A6B212BD-8DF4-47D4-876F-8F199EFBAC8C}"/>
              </a:ext>
            </a:extLst>
          </p:cNvPr>
          <p:cNvSpPr txBox="1"/>
          <p:nvPr/>
        </p:nvSpPr>
        <p:spPr>
          <a:xfrm>
            <a:off x="4724400" y="4733925"/>
            <a:ext cx="2743200" cy="317500"/>
          </a:xfrm>
          <a:prstGeom prst="rect">
            <a:avLst/>
          </a:prstGeom>
        </p:spPr>
        <p:txBody>
          <a:bodyPr anchor="t">
            <a:normAutofit fontScale="92500" lnSpcReduction="20000"/>
          </a:bodyPr>
          <a:lstStyle/>
          <a:p>
            <a:endParaRPr lang="en-US" dirty="0"/>
          </a:p>
        </p:txBody>
      </p:sp>
      <p:pic>
        <p:nvPicPr>
          <p:cNvPr id="13" name="Kép 13" descr="A képen rajz, szék látható&#10;&#10;A leírás teljesen megbízható">
            <a:extLst>
              <a:ext uri="{FF2B5EF4-FFF2-40B4-BE49-F238E27FC236}">
                <a16:creationId xmlns:a16="http://schemas.microsoft.com/office/drawing/2014/main" id="{665E67A1-CCD3-4AAE-9212-4AB860A151AB}"/>
              </a:ext>
            </a:extLst>
          </p:cNvPr>
          <p:cNvPicPr>
            <a:picLocks noChangeAspect="1"/>
          </p:cNvPicPr>
          <p:nvPr/>
        </p:nvPicPr>
        <p:blipFill>
          <a:blip r:embed="rId6"/>
          <a:stretch>
            <a:fillRect/>
          </a:stretch>
        </p:blipFill>
        <p:spPr>
          <a:xfrm>
            <a:off x="5066936" y="2420471"/>
            <a:ext cx="2237422" cy="4114799"/>
          </a:xfrm>
          <a:prstGeom prst="rect">
            <a:avLst/>
          </a:prstGeom>
        </p:spPr>
      </p:pic>
      <p:pic>
        <p:nvPicPr>
          <p:cNvPr id="15" name="Kép 15" descr="A képen étel, aláírás látható&#10;&#10;A leírás teljesen megbízható">
            <a:extLst>
              <a:ext uri="{FF2B5EF4-FFF2-40B4-BE49-F238E27FC236}">
                <a16:creationId xmlns:a16="http://schemas.microsoft.com/office/drawing/2014/main" id="{C9CBFFB8-2FD9-46F7-BE2A-776184D164A9}"/>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238565" y="3241458"/>
            <a:ext cx="2743200" cy="2670048"/>
          </a:xfrm>
          <a:prstGeom prst="rect">
            <a:avLst/>
          </a:prstGeom>
        </p:spPr>
      </p:pic>
      <p:sp>
        <p:nvSpPr>
          <p:cNvPr id="17" name="Szövegdoboz 16">
            <a:extLst>
              <a:ext uri="{FF2B5EF4-FFF2-40B4-BE49-F238E27FC236}">
                <a16:creationId xmlns:a16="http://schemas.microsoft.com/office/drawing/2014/main" id="{75932BCD-C274-4138-B96A-EF044FF7F284}"/>
              </a:ext>
            </a:extLst>
          </p:cNvPr>
          <p:cNvSpPr txBox="1"/>
          <p:nvPr/>
        </p:nvSpPr>
        <p:spPr>
          <a:xfrm>
            <a:off x="8238565" y="5911570"/>
            <a:ext cx="2743200" cy="317500"/>
          </a:xfrm>
          <a:prstGeom prst="rect">
            <a:avLst/>
          </a:prstGeom>
        </p:spPr>
        <p:txBody>
          <a:bodyPr anchor="t">
            <a:normAutofit fontScale="92500" lnSpcReduction="20000"/>
          </a:bodyPr>
          <a:lstStyle/>
          <a:p>
            <a:endParaRPr lang="en-US"/>
          </a:p>
        </p:txBody>
      </p:sp>
    </p:spTree>
    <p:extLst>
      <p:ext uri="{BB962C8B-B14F-4D97-AF65-F5344CB8AC3E}">
        <p14:creationId xmlns:p14="http://schemas.microsoft.com/office/powerpoint/2010/main" val="1959441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8A42FF3-2880-465C-AE17-21DE6E73B961}"/>
              </a:ext>
            </a:extLst>
          </p:cNvPr>
          <p:cNvSpPr>
            <a:spLocks noGrp="1"/>
          </p:cNvSpPr>
          <p:nvPr>
            <p:ph type="title"/>
          </p:nvPr>
        </p:nvSpPr>
        <p:spPr>
          <a:xfrm>
            <a:off x="530898" y="292815"/>
            <a:ext cx="3517567" cy="656566"/>
          </a:xfrm>
        </p:spPr>
        <p:txBody>
          <a:bodyPr/>
          <a:lstStyle/>
          <a:p>
            <a:r>
              <a:rPr lang="hu-HU" dirty="0"/>
              <a:t>The </a:t>
            </a:r>
            <a:r>
              <a:rPr lang="hu-HU" dirty="0" err="1"/>
              <a:t>Advantages</a:t>
            </a:r>
          </a:p>
        </p:txBody>
      </p:sp>
      <p:pic>
        <p:nvPicPr>
          <p:cNvPr id="5" name="Kép 5" descr="A képen szoba látható&#10;&#10;A leírás teljesen megbízható">
            <a:extLst>
              <a:ext uri="{FF2B5EF4-FFF2-40B4-BE49-F238E27FC236}">
                <a16:creationId xmlns:a16="http://schemas.microsoft.com/office/drawing/2014/main" id="{5652BD67-B2A7-49D2-BF69-F3CAE49329F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849813" y="292963"/>
            <a:ext cx="3390714" cy="2783963"/>
          </a:xfrm>
        </p:spPr>
      </p:pic>
      <p:sp>
        <p:nvSpPr>
          <p:cNvPr id="4" name="Szöveg helye 3">
            <a:extLst>
              <a:ext uri="{FF2B5EF4-FFF2-40B4-BE49-F238E27FC236}">
                <a16:creationId xmlns:a16="http://schemas.microsoft.com/office/drawing/2014/main" id="{5766E919-6B48-460B-A108-7DD9F3D4C815}"/>
              </a:ext>
            </a:extLst>
          </p:cNvPr>
          <p:cNvSpPr>
            <a:spLocks noGrp="1"/>
          </p:cNvSpPr>
          <p:nvPr>
            <p:ph type="body" sz="half" idx="2"/>
          </p:nvPr>
        </p:nvSpPr>
        <p:spPr>
          <a:xfrm>
            <a:off x="530897" y="1207323"/>
            <a:ext cx="3517567" cy="5315868"/>
          </a:xfrm>
        </p:spPr>
        <p:txBody>
          <a:bodyPr vert="horz" lIns="91440" tIns="45720" rIns="91440" bIns="45720" rtlCol="0" anchor="t">
            <a:normAutofit fontScale="92500" lnSpcReduction="10000"/>
          </a:bodyPr>
          <a:lstStyle/>
          <a:p>
            <a:r>
              <a:rPr lang="hu-HU">
                <a:ea typeface="+mn-lt"/>
                <a:cs typeface="+mn-lt"/>
              </a:rPr>
              <a:t>Firstly, the internet can let a person to communicate with people in virtually any parts of the world through the internet or e-mail, without having to leave his room. Personal communication has also become more easier thanks to e-mail. Chat rooms, video conferencing are some of the latest additions in this technology and these have allowed peoples to chat in real time.With the help of such services, it has become very easy to establish a kind of global friendship where you can share your thoughts and explore other cultures.</a:t>
            </a:r>
            <a:endParaRPr lang="hu-HU"/>
          </a:p>
        </p:txBody>
      </p:sp>
      <p:sp>
        <p:nvSpPr>
          <p:cNvPr id="7" name="Szövegdoboz 6">
            <a:extLst>
              <a:ext uri="{FF2B5EF4-FFF2-40B4-BE49-F238E27FC236}">
                <a16:creationId xmlns:a16="http://schemas.microsoft.com/office/drawing/2014/main" id="{E26E7FFB-0A4D-41EC-8C05-4097D7D13270}"/>
              </a:ext>
            </a:extLst>
          </p:cNvPr>
          <p:cNvSpPr txBox="1"/>
          <p:nvPr/>
        </p:nvSpPr>
        <p:spPr>
          <a:xfrm>
            <a:off x="5459413" y="5891213"/>
            <a:ext cx="5927725" cy="317500"/>
          </a:xfrm>
          <a:prstGeom prst="rect">
            <a:avLst/>
          </a:prstGeom>
        </p:spPr>
        <p:txBody>
          <a:bodyPr anchor="t">
            <a:normAutofit fontScale="92500" lnSpcReduction="20000"/>
          </a:bodyPr>
          <a:lstStyle/>
          <a:p>
            <a:endParaRPr lang="en-US" dirty="0"/>
          </a:p>
        </p:txBody>
      </p:sp>
      <p:pic>
        <p:nvPicPr>
          <p:cNvPr id="9" name="Kép 9" descr="A képen óra látható&#10;&#10;A leírás teljesen megbízható">
            <a:extLst>
              <a:ext uri="{FF2B5EF4-FFF2-40B4-BE49-F238E27FC236}">
                <a16:creationId xmlns:a16="http://schemas.microsoft.com/office/drawing/2014/main" id="{403B408F-5E7D-49D3-B8CF-EDADF3E4E42E}"/>
              </a:ext>
            </a:extLst>
          </p:cNvPr>
          <p:cNvPicPr>
            <a:picLocks noChangeAspect="1"/>
          </p:cNvPicPr>
          <p:nvPr/>
        </p:nvPicPr>
        <p:blipFill>
          <a:blip r:embed="rId4"/>
          <a:stretch>
            <a:fillRect/>
          </a:stretch>
        </p:blipFill>
        <p:spPr>
          <a:xfrm>
            <a:off x="8641977" y="564790"/>
            <a:ext cx="2743199" cy="1927383"/>
          </a:xfrm>
          <a:prstGeom prst="rect">
            <a:avLst/>
          </a:prstGeom>
        </p:spPr>
      </p:pic>
      <p:pic>
        <p:nvPicPr>
          <p:cNvPr id="11" name="Kép 11" descr="A képen játék, kültéri, kicsi, vörös látható&#10;&#10;A leírás teljesen megbízható">
            <a:extLst>
              <a:ext uri="{FF2B5EF4-FFF2-40B4-BE49-F238E27FC236}">
                <a16:creationId xmlns:a16="http://schemas.microsoft.com/office/drawing/2014/main" id="{9C64D7B8-3DF0-4D0D-BBA4-C9F86F628503}"/>
              </a:ext>
            </a:extLst>
          </p:cNvPr>
          <p:cNvPicPr>
            <a:picLocks noChangeAspect="1"/>
          </p:cNvPicPr>
          <p:nvPr/>
        </p:nvPicPr>
        <p:blipFill>
          <a:blip r:embed="rId5"/>
          <a:stretch>
            <a:fillRect/>
          </a:stretch>
        </p:blipFill>
        <p:spPr>
          <a:xfrm>
            <a:off x="4733364" y="2891118"/>
            <a:ext cx="3415552" cy="2277035"/>
          </a:xfrm>
          <a:prstGeom prst="rect">
            <a:avLst/>
          </a:prstGeom>
        </p:spPr>
      </p:pic>
      <p:pic>
        <p:nvPicPr>
          <p:cNvPr id="13" name="Kép 13" descr="A képen tengerpart, kültéri, víz, sétáló látható&#10;&#10;A leírás teljesen megbízható">
            <a:extLst>
              <a:ext uri="{FF2B5EF4-FFF2-40B4-BE49-F238E27FC236}">
                <a16:creationId xmlns:a16="http://schemas.microsoft.com/office/drawing/2014/main" id="{6C562AEA-39C4-40A3-9DFD-2D8F836D35E7}"/>
              </a:ext>
            </a:extLst>
          </p:cNvPr>
          <p:cNvPicPr>
            <a:picLocks noChangeAspect="1"/>
          </p:cNvPicPr>
          <p:nvPr/>
        </p:nvPicPr>
        <p:blipFill>
          <a:blip r:embed="rId6"/>
          <a:stretch>
            <a:fillRect/>
          </a:stretch>
        </p:blipFill>
        <p:spPr>
          <a:xfrm>
            <a:off x="8417860" y="3491753"/>
            <a:ext cx="3487269" cy="2339788"/>
          </a:xfrm>
          <a:prstGeom prst="rect">
            <a:avLst/>
          </a:prstGeom>
        </p:spPr>
      </p:pic>
    </p:spTree>
    <p:extLst>
      <p:ext uri="{BB962C8B-B14F-4D97-AF65-F5344CB8AC3E}">
        <p14:creationId xmlns:p14="http://schemas.microsoft.com/office/powerpoint/2010/main" val="260883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B2F86EE6-D8EE-461F-AA35-561151843DEF}"/>
              </a:ext>
            </a:extLst>
          </p:cNvPr>
          <p:cNvSpPr txBox="1"/>
          <p:nvPr/>
        </p:nvSpPr>
        <p:spPr>
          <a:xfrm>
            <a:off x="187037" y="126423"/>
            <a:ext cx="11722675"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a:ea typeface="+mn-lt"/>
                <a:cs typeface="+mn-lt"/>
              </a:rPr>
              <a:t>Second, information is probably the biggest advantages that internet offers. Internet is a virtual treasures trove of information.The search engines like Google, Yahoo are at your service through the internet. There is a huge amount of information available on the internet for just about every subjects known to man, ranging from government law and services, trade fairs and conferences, market information, new ideas and technical support, the lists is simply endless.</a:t>
            </a:r>
          </a:p>
          <a:p>
            <a:r>
              <a:rPr lang="hu-HU">
                <a:ea typeface="+mn-lt"/>
                <a:cs typeface="+mn-lt"/>
              </a:rPr>
              <a:t>With this storehouse of information people can not only increases their knowledge bank but can do so without wasting their time through traditional means such as visiting libraries and conducting exhaustive research. With internet, students can save their times to search for information and using their time to do other works.University students and lecturers can communicate through internet. Besides, some universities are also offerings far distances courses to make study become more inefficient and convenience. Internet become a gateway for those who wants to learn but cannot afford the living fees at foreign countries.</a:t>
            </a:r>
          </a:p>
          <a:p>
            <a:r>
              <a:rPr lang="hu-HU">
                <a:ea typeface="+mn-lt"/>
                <a:cs typeface="+mn-lt"/>
              </a:rPr>
              <a:t>Thirdly, entertainments is another popular reasons why many people prefer to surf the internet.Downloading games or just surfing the celebrity websites are some of the uses people have discovered.People nowadays no need to go to a cinema hall to watch your favourite movie. Instead of watching movies at cinema now have companies offering their services where you just can downloads or order your favourite movie and watch it with a fast internet connection.Through the internet, shopping has also got a complete makeover thanks to the contributions of the internet. Transfer of money is also no longer a times consuming job and with just a click of a button you can easily transfers funds to any place you wish. Some of these services of courses come at a price.</a:t>
            </a:r>
            <a:endParaRPr lang="hu-HU"/>
          </a:p>
        </p:txBody>
      </p:sp>
      <p:pic>
        <p:nvPicPr>
          <p:cNvPr id="3" name="Kép 3" descr="A képen rajz, aláírás, étel látható&#10;&#10;A leírás teljesen megbízható">
            <a:extLst>
              <a:ext uri="{FF2B5EF4-FFF2-40B4-BE49-F238E27FC236}">
                <a16:creationId xmlns:a16="http://schemas.microsoft.com/office/drawing/2014/main" id="{F293790F-4107-4031-8C9C-8980E1967EB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169968" y="4507105"/>
            <a:ext cx="7003473" cy="2130038"/>
          </a:xfrm>
          <a:prstGeom prst="rect">
            <a:avLst/>
          </a:prstGeom>
        </p:spPr>
      </p:pic>
      <p:sp>
        <p:nvSpPr>
          <p:cNvPr id="5" name="Szövegdoboz 4">
            <a:extLst>
              <a:ext uri="{FF2B5EF4-FFF2-40B4-BE49-F238E27FC236}">
                <a16:creationId xmlns:a16="http://schemas.microsoft.com/office/drawing/2014/main" id="{B0297D11-13FD-49EC-AD16-CB2BEC7A119B}"/>
              </a:ext>
            </a:extLst>
          </p:cNvPr>
          <p:cNvSpPr txBox="1"/>
          <p:nvPr/>
        </p:nvSpPr>
        <p:spPr>
          <a:xfrm>
            <a:off x="273627" y="6368040"/>
            <a:ext cx="2743200" cy="317500"/>
          </a:xfrm>
          <a:prstGeom prst="rect">
            <a:avLst/>
          </a:prstGeom>
        </p:spPr>
        <p:txBody>
          <a:bodyPr anchor="t">
            <a:normAutofit fontScale="92500" lnSpcReduction="20000"/>
          </a:bodyPr>
          <a:lstStyle/>
          <a:p>
            <a:endParaRPr lang="en-US" dirty="0"/>
          </a:p>
        </p:txBody>
      </p:sp>
      <p:sp>
        <p:nvSpPr>
          <p:cNvPr id="9" name="Szövegdoboz 8">
            <a:extLst>
              <a:ext uri="{FF2B5EF4-FFF2-40B4-BE49-F238E27FC236}">
                <a16:creationId xmlns:a16="http://schemas.microsoft.com/office/drawing/2014/main" id="{7F9A9C13-A4BA-433D-A2E4-E9339CC91BE9}"/>
              </a:ext>
            </a:extLst>
          </p:cNvPr>
          <p:cNvSpPr txBox="1"/>
          <p:nvPr/>
        </p:nvSpPr>
        <p:spPr>
          <a:xfrm>
            <a:off x="3494809" y="6049241"/>
            <a:ext cx="2743200" cy="317500"/>
          </a:xfrm>
          <a:prstGeom prst="rect">
            <a:avLst/>
          </a:prstGeom>
        </p:spPr>
        <p:txBody>
          <a:bodyPr anchor="t">
            <a:normAutofit fontScale="92500" lnSpcReduction="20000"/>
          </a:bodyPr>
          <a:lstStyle/>
          <a:p>
            <a:endParaRPr lang="en-US" dirty="0"/>
          </a:p>
        </p:txBody>
      </p:sp>
    </p:spTree>
    <p:extLst>
      <p:ext uri="{BB962C8B-B14F-4D97-AF65-F5344CB8AC3E}">
        <p14:creationId xmlns:p14="http://schemas.microsoft.com/office/powerpoint/2010/main" val="1494498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ABA9D1-7338-4988-ACE8-620E783331B8}"/>
              </a:ext>
            </a:extLst>
          </p:cNvPr>
          <p:cNvSpPr>
            <a:spLocks noGrp="1"/>
          </p:cNvSpPr>
          <p:nvPr>
            <p:ph type="title"/>
          </p:nvPr>
        </p:nvSpPr>
        <p:spPr>
          <a:xfrm>
            <a:off x="608830" y="301473"/>
            <a:ext cx="3517567" cy="509362"/>
          </a:xfrm>
        </p:spPr>
        <p:txBody>
          <a:bodyPr>
            <a:normAutofit fontScale="90000"/>
          </a:bodyPr>
          <a:lstStyle/>
          <a:p>
            <a:r>
              <a:rPr lang="hu-HU"/>
              <a:t>The Disadvantages</a:t>
            </a:r>
          </a:p>
        </p:txBody>
      </p:sp>
      <p:pic>
        <p:nvPicPr>
          <p:cNvPr id="5" name="Kép 5" descr="A képen szöveg látható&#10;&#10;A leírás teljesen megbízható">
            <a:extLst>
              <a:ext uri="{FF2B5EF4-FFF2-40B4-BE49-F238E27FC236}">
                <a16:creationId xmlns:a16="http://schemas.microsoft.com/office/drawing/2014/main" id="{D726C3B3-1BF2-4D6B-809A-1AD6BBA1178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971864" y="268969"/>
            <a:ext cx="4338917" cy="3405691"/>
          </a:xfrm>
        </p:spPr>
      </p:pic>
      <p:sp>
        <p:nvSpPr>
          <p:cNvPr id="4" name="Szöveg helye 3">
            <a:extLst>
              <a:ext uri="{FF2B5EF4-FFF2-40B4-BE49-F238E27FC236}">
                <a16:creationId xmlns:a16="http://schemas.microsoft.com/office/drawing/2014/main" id="{832BA6F0-21FA-4E55-A638-00C292F01D9B}"/>
              </a:ext>
            </a:extLst>
          </p:cNvPr>
          <p:cNvSpPr>
            <a:spLocks noGrp="1"/>
          </p:cNvSpPr>
          <p:nvPr>
            <p:ph type="body" sz="half" idx="2"/>
          </p:nvPr>
        </p:nvSpPr>
        <p:spPr>
          <a:xfrm>
            <a:off x="608829" y="1596982"/>
            <a:ext cx="3517567" cy="4709732"/>
          </a:xfrm>
        </p:spPr>
        <p:txBody>
          <a:bodyPr vert="horz" lIns="91440" tIns="45720" rIns="91440" bIns="45720" rtlCol="0" anchor="t">
            <a:normAutofit fontScale="92500" lnSpcReduction="20000"/>
          </a:bodyPr>
          <a:lstStyle/>
          <a:p>
            <a:r>
              <a:rPr lang="hu-HU">
                <a:ea typeface="+mn-lt"/>
                <a:cs typeface="+mn-lt"/>
              </a:rPr>
              <a:t>However, for all its advantages and positive aspects, the internet has its dark and ugly side too. With a large amount of information freely available on the internet theft and misuse of this information is a likely possibility.Children nowadays seem losing their ability to communicate with others. They are used to communicate with others via internet but they cannot communicate with others face by face fluent. It was a strange sight that internet had make people losing their ability to communicate. It is because people now are over depending on internet.</a:t>
            </a:r>
            <a:endParaRPr lang="hu-HU"/>
          </a:p>
        </p:txBody>
      </p:sp>
      <p:sp>
        <p:nvSpPr>
          <p:cNvPr id="7" name="Szövegdoboz 6">
            <a:extLst>
              <a:ext uri="{FF2B5EF4-FFF2-40B4-BE49-F238E27FC236}">
                <a16:creationId xmlns:a16="http://schemas.microsoft.com/office/drawing/2014/main" id="{7C007ECF-0C94-46B5-AEC4-4FC0EF07A401}"/>
              </a:ext>
            </a:extLst>
          </p:cNvPr>
          <p:cNvSpPr txBox="1"/>
          <p:nvPr/>
        </p:nvSpPr>
        <p:spPr>
          <a:xfrm>
            <a:off x="4389158" y="2903538"/>
            <a:ext cx="5164417" cy="1231900"/>
          </a:xfrm>
          <a:prstGeom prst="rect">
            <a:avLst/>
          </a:prstGeom>
        </p:spPr>
        <p:txBody>
          <a:bodyPr anchor="t">
            <a:normAutofit/>
          </a:bodyPr>
          <a:lstStyle/>
          <a:p>
            <a:endParaRPr lang="en-US" dirty="0"/>
          </a:p>
        </p:txBody>
      </p:sp>
      <p:pic>
        <p:nvPicPr>
          <p:cNvPr id="9" name="Kép 9" descr="A képen szöveg, újság látható&#10;&#10;A leírás teljesen megbízható">
            <a:extLst>
              <a:ext uri="{FF2B5EF4-FFF2-40B4-BE49-F238E27FC236}">
                <a16:creationId xmlns:a16="http://schemas.microsoft.com/office/drawing/2014/main" id="{5A6BE753-442F-4E2B-A9AF-09804493972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235388" y="3458672"/>
            <a:ext cx="3899647" cy="2916938"/>
          </a:xfrm>
          <a:prstGeom prst="rect">
            <a:avLst/>
          </a:prstGeom>
        </p:spPr>
      </p:pic>
      <p:sp>
        <p:nvSpPr>
          <p:cNvPr id="11" name="Szövegdoboz 10">
            <a:extLst>
              <a:ext uri="{FF2B5EF4-FFF2-40B4-BE49-F238E27FC236}">
                <a16:creationId xmlns:a16="http://schemas.microsoft.com/office/drawing/2014/main" id="{FD9EAE67-388A-49C9-8FB4-1C5211D10149}"/>
              </a:ext>
            </a:extLst>
          </p:cNvPr>
          <p:cNvSpPr txBox="1"/>
          <p:nvPr/>
        </p:nvSpPr>
        <p:spPr>
          <a:xfrm>
            <a:off x="4724400" y="4457700"/>
            <a:ext cx="2743200" cy="317500"/>
          </a:xfrm>
          <a:prstGeom prst="rect">
            <a:avLst/>
          </a:prstGeom>
        </p:spPr>
        <p:txBody>
          <a:bodyPr anchor="t">
            <a:normAutofit fontScale="92500" lnSpcReduction="20000"/>
          </a:bodyPr>
          <a:lstStyle/>
          <a:p>
            <a:endParaRPr lang="en-US" dirty="0"/>
          </a:p>
        </p:txBody>
      </p:sp>
      <p:pic>
        <p:nvPicPr>
          <p:cNvPr id="13" name="Kép 13" descr="A képen kutya, beltéri, barna, ülő látható&#10;&#10;A leírás teljesen megbízható">
            <a:extLst>
              <a:ext uri="{FF2B5EF4-FFF2-40B4-BE49-F238E27FC236}">
                <a16:creationId xmlns:a16="http://schemas.microsoft.com/office/drawing/2014/main" id="{6DB975F2-D564-4188-8616-EFF5CB13DC1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9108141" y="1089211"/>
            <a:ext cx="2743200" cy="1828800"/>
          </a:xfrm>
          <a:prstGeom prst="rect">
            <a:avLst/>
          </a:prstGeom>
        </p:spPr>
      </p:pic>
      <p:sp>
        <p:nvSpPr>
          <p:cNvPr id="15" name="Szövegdoboz 14">
            <a:extLst>
              <a:ext uri="{FF2B5EF4-FFF2-40B4-BE49-F238E27FC236}">
                <a16:creationId xmlns:a16="http://schemas.microsoft.com/office/drawing/2014/main" id="{F1CA67E4-2FFC-4526-976D-E73CBDB0CB6B}"/>
              </a:ext>
            </a:extLst>
          </p:cNvPr>
          <p:cNvSpPr txBox="1"/>
          <p:nvPr/>
        </p:nvSpPr>
        <p:spPr>
          <a:xfrm>
            <a:off x="9018494" y="3025588"/>
            <a:ext cx="2743200" cy="317500"/>
          </a:xfrm>
          <a:prstGeom prst="rect">
            <a:avLst/>
          </a:prstGeom>
        </p:spPr>
        <p:txBody>
          <a:bodyPr anchor="t">
            <a:normAutofit fontScale="92500" lnSpcReduction="20000"/>
          </a:bodyPr>
          <a:lstStyle/>
          <a:p>
            <a:endParaRPr lang="en-US" dirty="0"/>
          </a:p>
        </p:txBody>
      </p:sp>
    </p:spTree>
    <p:extLst>
      <p:ext uri="{BB962C8B-B14F-4D97-AF65-F5344CB8AC3E}">
        <p14:creationId xmlns:p14="http://schemas.microsoft.com/office/powerpoint/2010/main" val="3596490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zövegdoboz 1">
            <a:extLst>
              <a:ext uri="{FF2B5EF4-FFF2-40B4-BE49-F238E27FC236}">
                <a16:creationId xmlns:a16="http://schemas.microsoft.com/office/drawing/2014/main" id="{8BF08AA0-282F-41B5-AB6D-7E3F01AA65C3}"/>
              </a:ext>
            </a:extLst>
          </p:cNvPr>
          <p:cNvSpPr txBox="1"/>
          <p:nvPr/>
        </p:nvSpPr>
        <p:spPr>
          <a:xfrm>
            <a:off x="236241" y="170025"/>
            <a:ext cx="1156681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hu-HU" dirty="0" err="1">
                <a:ea typeface="+mn-lt"/>
                <a:cs typeface="+mn-lt"/>
              </a:rPr>
              <a:t>Another</a:t>
            </a:r>
            <a:r>
              <a:rPr lang="hu-HU" dirty="0">
                <a:ea typeface="+mn-lt"/>
                <a:cs typeface="+mn-lt"/>
              </a:rPr>
              <a:t> </a:t>
            </a:r>
            <a:r>
              <a:rPr lang="hu-HU" dirty="0" err="1">
                <a:ea typeface="+mn-lt"/>
                <a:cs typeface="+mn-lt"/>
              </a:rPr>
              <a:t>problem</a:t>
            </a:r>
            <a:r>
              <a:rPr lang="hu-HU" dirty="0">
                <a:ea typeface="+mn-lt"/>
                <a:cs typeface="+mn-lt"/>
              </a:rPr>
              <a:t> </a:t>
            </a:r>
            <a:r>
              <a:rPr lang="hu-HU" dirty="0" err="1">
                <a:ea typeface="+mn-lt"/>
                <a:cs typeface="+mn-lt"/>
              </a:rPr>
              <a:t>or</a:t>
            </a:r>
            <a:r>
              <a:rPr lang="hu-HU" dirty="0">
                <a:ea typeface="+mn-lt"/>
                <a:cs typeface="+mn-lt"/>
              </a:rPr>
              <a:t> </a:t>
            </a:r>
            <a:r>
              <a:rPr lang="hu-HU" dirty="0" err="1">
                <a:ea typeface="+mn-lt"/>
                <a:cs typeface="+mn-lt"/>
              </a:rPr>
              <a:t>disadvantage</a:t>
            </a:r>
            <a:r>
              <a:rPr lang="hu-HU" dirty="0">
                <a:ea typeface="+mn-lt"/>
                <a:cs typeface="+mn-lt"/>
              </a:rPr>
              <a:t> of </a:t>
            </a:r>
            <a:r>
              <a:rPr lang="hu-HU" dirty="0" err="1">
                <a:ea typeface="+mn-lt"/>
                <a:cs typeface="+mn-lt"/>
              </a:rPr>
              <a:t>the</a:t>
            </a:r>
            <a:r>
              <a:rPr lang="hu-HU" dirty="0">
                <a:ea typeface="+mn-lt"/>
                <a:cs typeface="+mn-lt"/>
              </a:rPr>
              <a:t> internet is </a:t>
            </a:r>
            <a:r>
              <a:rPr lang="hu-HU" dirty="0" err="1">
                <a:ea typeface="+mn-lt"/>
                <a:cs typeface="+mn-lt"/>
              </a:rPr>
              <a:t>that</a:t>
            </a:r>
            <a:r>
              <a:rPr lang="hu-HU" dirty="0">
                <a:ea typeface="+mn-lt"/>
                <a:cs typeface="+mn-lt"/>
              </a:rPr>
              <a:t> </a:t>
            </a:r>
            <a:r>
              <a:rPr lang="hu-HU" dirty="0" err="1">
                <a:ea typeface="+mn-lt"/>
                <a:cs typeface="+mn-lt"/>
              </a:rPr>
              <a:t>it</a:t>
            </a:r>
            <a:r>
              <a:rPr lang="hu-HU" dirty="0">
                <a:ea typeface="+mn-lt"/>
                <a:cs typeface="+mn-lt"/>
              </a:rPr>
              <a:t> has </a:t>
            </a:r>
            <a:r>
              <a:rPr lang="hu-HU" dirty="0" err="1">
                <a:ea typeface="+mn-lt"/>
                <a:cs typeface="+mn-lt"/>
              </a:rPr>
              <a:t>allowed</a:t>
            </a:r>
            <a:r>
              <a:rPr lang="hu-HU" dirty="0">
                <a:ea typeface="+mn-lt"/>
                <a:cs typeface="+mn-lt"/>
              </a:rPr>
              <a:t> a </a:t>
            </a:r>
            <a:r>
              <a:rPr lang="hu-HU" dirty="0" err="1">
                <a:ea typeface="+mn-lt"/>
                <a:cs typeface="+mn-lt"/>
              </a:rPr>
              <a:t>great</a:t>
            </a:r>
            <a:r>
              <a:rPr lang="hu-HU" dirty="0">
                <a:ea typeface="+mn-lt"/>
                <a:cs typeface="+mn-lt"/>
              </a:rPr>
              <a:t> </a:t>
            </a:r>
            <a:r>
              <a:rPr lang="hu-HU" dirty="0" err="1">
                <a:ea typeface="+mn-lt"/>
                <a:cs typeface="+mn-lt"/>
              </a:rPr>
              <a:t>deal</a:t>
            </a:r>
            <a:r>
              <a:rPr lang="hu-HU" dirty="0">
                <a:ea typeface="+mn-lt"/>
                <a:cs typeface="+mn-lt"/>
              </a:rPr>
              <a:t> of </a:t>
            </a:r>
            <a:r>
              <a:rPr lang="hu-HU" dirty="0" err="1">
                <a:ea typeface="+mn-lt"/>
                <a:cs typeface="+mn-lt"/>
              </a:rPr>
              <a:t>anonymity</a:t>
            </a:r>
            <a:r>
              <a:rPr lang="hu-HU" dirty="0">
                <a:ea typeface="+mn-lt"/>
                <a:cs typeface="+mn-lt"/>
              </a:rPr>
              <a:t> </a:t>
            </a:r>
            <a:r>
              <a:rPr lang="hu-HU" dirty="0" err="1">
                <a:ea typeface="+mn-lt"/>
                <a:cs typeface="+mn-lt"/>
              </a:rPr>
              <a:t>to</a:t>
            </a:r>
            <a:r>
              <a:rPr lang="hu-HU" dirty="0">
                <a:ea typeface="+mn-lt"/>
                <a:cs typeface="+mn-lt"/>
              </a:rPr>
              <a:t> a </a:t>
            </a:r>
            <a:r>
              <a:rPr lang="hu-HU" dirty="0" err="1">
                <a:ea typeface="+mn-lt"/>
                <a:cs typeface="+mn-lt"/>
              </a:rPr>
              <a:t>large</a:t>
            </a:r>
            <a:r>
              <a:rPr lang="hu-HU" dirty="0">
                <a:ea typeface="+mn-lt"/>
                <a:cs typeface="+mn-lt"/>
              </a:rPr>
              <a:t> </a:t>
            </a:r>
            <a:r>
              <a:rPr lang="hu-HU" dirty="0" err="1">
                <a:ea typeface="+mn-lt"/>
                <a:cs typeface="+mn-lt"/>
              </a:rPr>
              <a:t>number</a:t>
            </a:r>
            <a:r>
              <a:rPr lang="hu-HU" dirty="0">
                <a:ea typeface="+mn-lt"/>
                <a:cs typeface="+mn-lt"/>
              </a:rPr>
              <a:t> of </a:t>
            </a:r>
            <a:r>
              <a:rPr lang="hu-HU" dirty="0" err="1">
                <a:ea typeface="+mn-lt"/>
                <a:cs typeface="+mn-lt"/>
              </a:rPr>
              <a:t>people</a:t>
            </a:r>
            <a:r>
              <a:rPr lang="hu-HU" dirty="0">
                <a:ea typeface="+mn-lt"/>
                <a:cs typeface="+mn-lt"/>
              </a:rPr>
              <a:t> </a:t>
            </a:r>
            <a:r>
              <a:rPr lang="hu-HU" dirty="0" err="1">
                <a:ea typeface="+mn-lt"/>
                <a:cs typeface="+mn-lt"/>
              </a:rPr>
              <a:t>who</a:t>
            </a:r>
            <a:r>
              <a:rPr lang="hu-HU" dirty="0">
                <a:ea typeface="+mn-lt"/>
                <a:cs typeface="+mn-lt"/>
              </a:rPr>
              <a:t> </a:t>
            </a:r>
            <a:r>
              <a:rPr lang="hu-HU" dirty="0" err="1">
                <a:ea typeface="+mn-lt"/>
                <a:cs typeface="+mn-lt"/>
              </a:rPr>
              <a:t>may</a:t>
            </a:r>
            <a:r>
              <a:rPr lang="hu-HU" dirty="0">
                <a:ea typeface="+mn-lt"/>
                <a:cs typeface="+mn-lt"/>
              </a:rPr>
              <a:t> </a:t>
            </a:r>
            <a:r>
              <a:rPr lang="hu-HU" dirty="0" err="1">
                <a:ea typeface="+mn-lt"/>
                <a:cs typeface="+mn-lt"/>
              </a:rPr>
              <a:t>access</a:t>
            </a:r>
            <a:r>
              <a:rPr lang="hu-HU" dirty="0">
                <a:ea typeface="+mn-lt"/>
                <a:cs typeface="+mn-lt"/>
              </a:rPr>
              <a:t> </a:t>
            </a:r>
            <a:r>
              <a:rPr lang="hu-HU" dirty="0" err="1">
                <a:ea typeface="+mn-lt"/>
                <a:cs typeface="+mn-lt"/>
              </a:rPr>
              <a:t>the</a:t>
            </a:r>
            <a:r>
              <a:rPr lang="hu-HU" dirty="0">
                <a:ea typeface="+mn-lt"/>
                <a:cs typeface="+mn-lt"/>
              </a:rPr>
              <a:t> </a:t>
            </a:r>
            <a:r>
              <a:rPr lang="hu-HU" dirty="0" err="1">
                <a:ea typeface="+mn-lt"/>
                <a:cs typeface="+mn-lt"/>
              </a:rPr>
              <a:t>different</a:t>
            </a:r>
            <a:r>
              <a:rPr lang="hu-HU" dirty="0">
                <a:ea typeface="+mn-lt"/>
                <a:cs typeface="+mn-lt"/>
              </a:rPr>
              <a:t> </a:t>
            </a:r>
            <a:r>
              <a:rPr lang="hu-HU" dirty="0" err="1">
                <a:ea typeface="+mn-lt"/>
                <a:cs typeface="+mn-lt"/>
              </a:rPr>
              <a:t>websites</a:t>
            </a:r>
            <a:r>
              <a:rPr lang="hu-HU" dirty="0">
                <a:ea typeface="+mn-lt"/>
                <a:cs typeface="+mn-lt"/>
              </a:rPr>
              <a:t>, </a:t>
            </a:r>
            <a:r>
              <a:rPr lang="hu-HU" dirty="0" err="1">
                <a:ea typeface="+mn-lt"/>
                <a:cs typeface="+mn-lt"/>
              </a:rPr>
              <a:t>forums</a:t>
            </a:r>
            <a:r>
              <a:rPr lang="hu-HU" dirty="0">
                <a:ea typeface="+mn-lt"/>
                <a:cs typeface="+mn-lt"/>
              </a:rPr>
              <a:t> and chat </a:t>
            </a:r>
            <a:r>
              <a:rPr lang="hu-HU" dirty="0" err="1">
                <a:ea typeface="+mn-lt"/>
                <a:cs typeface="+mn-lt"/>
              </a:rPr>
              <a:t>rooms</a:t>
            </a:r>
            <a:r>
              <a:rPr lang="hu-HU" dirty="0">
                <a:ea typeface="+mn-lt"/>
                <a:cs typeface="+mn-lt"/>
              </a:rPr>
              <a:t> </a:t>
            </a:r>
            <a:r>
              <a:rPr lang="hu-HU" dirty="0" err="1">
                <a:ea typeface="+mn-lt"/>
                <a:cs typeface="+mn-lt"/>
              </a:rPr>
              <a:t>available</a:t>
            </a:r>
            <a:r>
              <a:rPr lang="hu-HU" dirty="0">
                <a:ea typeface="+mn-lt"/>
                <a:cs typeface="+mn-lt"/>
              </a:rPr>
              <a:t>. </a:t>
            </a:r>
            <a:r>
              <a:rPr lang="hu-HU" dirty="0" err="1">
                <a:ea typeface="+mn-lt"/>
                <a:cs typeface="+mn-lt"/>
              </a:rPr>
              <a:t>This</a:t>
            </a:r>
            <a:r>
              <a:rPr lang="hu-HU" dirty="0">
                <a:ea typeface="+mn-lt"/>
                <a:cs typeface="+mn-lt"/>
              </a:rPr>
              <a:t> has </a:t>
            </a:r>
            <a:r>
              <a:rPr lang="hu-HU" dirty="0" err="1">
                <a:ea typeface="+mn-lt"/>
                <a:cs typeface="+mn-lt"/>
              </a:rPr>
              <a:t>allowed</a:t>
            </a:r>
            <a:r>
              <a:rPr lang="hu-HU" dirty="0">
                <a:ea typeface="+mn-lt"/>
                <a:cs typeface="+mn-lt"/>
              </a:rPr>
              <a:t> perverted </a:t>
            </a:r>
            <a:r>
              <a:rPr lang="hu-HU" dirty="0" err="1">
                <a:ea typeface="+mn-lt"/>
                <a:cs typeface="+mn-lt"/>
              </a:rPr>
              <a:t>individuals</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at</a:t>
            </a:r>
            <a:r>
              <a:rPr lang="hu-HU" dirty="0">
                <a:ea typeface="+mn-lt"/>
                <a:cs typeface="+mn-lt"/>
              </a:rPr>
              <a:t> </a:t>
            </a:r>
            <a:r>
              <a:rPr lang="hu-HU" dirty="0" err="1">
                <a:ea typeface="+mn-lt"/>
                <a:cs typeface="+mn-lt"/>
              </a:rPr>
              <a:t>times</a:t>
            </a:r>
            <a:r>
              <a:rPr lang="hu-HU" dirty="0">
                <a:ea typeface="+mn-lt"/>
                <a:cs typeface="+mn-lt"/>
              </a:rPr>
              <a:t> </a:t>
            </a:r>
            <a:r>
              <a:rPr lang="hu-HU" dirty="0" err="1">
                <a:ea typeface="+mn-lt"/>
                <a:cs typeface="+mn-lt"/>
              </a:rPr>
              <a:t>take</a:t>
            </a:r>
            <a:r>
              <a:rPr lang="hu-HU" dirty="0">
                <a:ea typeface="+mn-lt"/>
                <a:cs typeface="+mn-lt"/>
              </a:rPr>
              <a:t> </a:t>
            </a:r>
            <a:r>
              <a:rPr lang="hu-HU" dirty="0" err="1">
                <a:ea typeface="+mn-lt"/>
                <a:cs typeface="+mn-lt"/>
              </a:rPr>
              <a:t>advantage</a:t>
            </a:r>
            <a:r>
              <a:rPr lang="hu-HU" dirty="0">
                <a:ea typeface="+mn-lt"/>
                <a:cs typeface="+mn-lt"/>
              </a:rPr>
              <a:t> of </a:t>
            </a:r>
            <a:r>
              <a:rPr lang="hu-HU" dirty="0" err="1">
                <a:ea typeface="+mn-lt"/>
                <a:cs typeface="+mn-lt"/>
              </a:rPr>
              <a:t>innocent</a:t>
            </a:r>
            <a:r>
              <a:rPr lang="hu-HU" dirty="0">
                <a:ea typeface="+mn-lt"/>
                <a:cs typeface="+mn-lt"/>
              </a:rPr>
              <a:t> </a:t>
            </a:r>
            <a:r>
              <a:rPr lang="hu-HU" dirty="0" err="1">
                <a:ea typeface="+mn-lt"/>
                <a:cs typeface="+mn-lt"/>
              </a:rPr>
              <a:t>people</a:t>
            </a:r>
            <a:r>
              <a:rPr lang="hu-HU" dirty="0">
                <a:ea typeface="+mn-lt"/>
                <a:cs typeface="+mn-lt"/>
              </a:rPr>
              <a:t> and </a:t>
            </a:r>
            <a:r>
              <a:rPr lang="hu-HU" dirty="0" err="1">
                <a:ea typeface="+mn-lt"/>
                <a:cs typeface="+mn-lt"/>
              </a:rPr>
              <a:t>abuse</a:t>
            </a:r>
            <a:r>
              <a:rPr lang="hu-HU" dirty="0">
                <a:ea typeface="+mn-lt"/>
                <a:cs typeface="+mn-lt"/>
              </a:rPr>
              <a:t> </a:t>
            </a:r>
            <a:r>
              <a:rPr lang="hu-HU" dirty="0" err="1">
                <a:ea typeface="+mn-lt"/>
                <a:cs typeface="+mn-lt"/>
              </a:rPr>
              <a:t>their</a:t>
            </a:r>
            <a:r>
              <a:rPr lang="hu-HU" dirty="0">
                <a:ea typeface="+mn-lt"/>
                <a:cs typeface="+mn-lt"/>
              </a:rPr>
              <a:t> </a:t>
            </a:r>
            <a:r>
              <a:rPr lang="hu-HU" dirty="0" err="1">
                <a:ea typeface="+mn-lt"/>
                <a:cs typeface="+mn-lt"/>
              </a:rPr>
              <a:t>trust</a:t>
            </a:r>
            <a:r>
              <a:rPr lang="hu-HU" dirty="0">
                <a:ea typeface="+mn-lt"/>
                <a:cs typeface="+mn-lt"/>
              </a:rPr>
              <a:t>. </a:t>
            </a:r>
            <a:r>
              <a:rPr lang="hu-HU" dirty="0" err="1">
                <a:ea typeface="+mn-lt"/>
                <a:cs typeface="+mn-lt"/>
              </a:rPr>
              <a:t>We</a:t>
            </a:r>
            <a:r>
              <a:rPr lang="hu-HU" dirty="0">
                <a:ea typeface="+mn-lt"/>
                <a:cs typeface="+mn-lt"/>
              </a:rPr>
              <a:t> </a:t>
            </a:r>
            <a:r>
              <a:rPr lang="hu-HU" dirty="0" err="1">
                <a:ea typeface="+mn-lt"/>
                <a:cs typeface="+mn-lt"/>
              </a:rPr>
              <a:t>can</a:t>
            </a:r>
            <a:r>
              <a:rPr lang="hu-HU" dirty="0">
                <a:ea typeface="+mn-lt"/>
                <a:cs typeface="+mn-lt"/>
              </a:rPr>
              <a:t> </a:t>
            </a:r>
            <a:r>
              <a:rPr lang="hu-HU" dirty="0" err="1">
                <a:ea typeface="+mn-lt"/>
                <a:cs typeface="+mn-lt"/>
              </a:rPr>
              <a:t>always</a:t>
            </a:r>
            <a:r>
              <a:rPr lang="hu-HU" dirty="0">
                <a:ea typeface="+mn-lt"/>
                <a:cs typeface="+mn-lt"/>
              </a:rPr>
              <a:t> </a:t>
            </a:r>
            <a:r>
              <a:rPr lang="hu-HU" dirty="0" err="1">
                <a:ea typeface="+mn-lt"/>
                <a:cs typeface="+mn-lt"/>
              </a:rPr>
              <a:t>hear</a:t>
            </a:r>
            <a:r>
              <a:rPr lang="hu-HU" dirty="0">
                <a:ea typeface="+mn-lt"/>
                <a:cs typeface="+mn-lt"/>
              </a:rPr>
              <a:t> </a:t>
            </a:r>
            <a:r>
              <a:rPr lang="hu-HU" dirty="0" err="1">
                <a:ea typeface="+mn-lt"/>
                <a:cs typeface="+mn-lt"/>
              </a:rPr>
              <a:t>from</a:t>
            </a:r>
            <a:r>
              <a:rPr lang="hu-HU" dirty="0">
                <a:ea typeface="+mn-lt"/>
                <a:cs typeface="+mn-lt"/>
              </a:rPr>
              <a:t> </a:t>
            </a:r>
            <a:r>
              <a:rPr lang="hu-HU" dirty="0" err="1">
                <a:ea typeface="+mn-lt"/>
                <a:cs typeface="+mn-lt"/>
              </a:rPr>
              <a:t>news</a:t>
            </a:r>
            <a:r>
              <a:rPr lang="hu-HU" dirty="0">
                <a:ea typeface="+mn-lt"/>
                <a:cs typeface="+mn-lt"/>
              </a:rPr>
              <a:t> </a:t>
            </a:r>
            <a:r>
              <a:rPr lang="hu-HU" dirty="0" err="1">
                <a:ea typeface="+mn-lt"/>
                <a:cs typeface="+mn-lt"/>
              </a:rPr>
              <a:t>that</a:t>
            </a:r>
            <a:r>
              <a:rPr lang="hu-HU" dirty="0">
                <a:ea typeface="+mn-lt"/>
                <a:cs typeface="+mn-lt"/>
              </a:rPr>
              <a:t> </a:t>
            </a:r>
            <a:r>
              <a:rPr lang="hu-HU" dirty="0" err="1">
                <a:ea typeface="+mn-lt"/>
                <a:cs typeface="+mn-lt"/>
              </a:rPr>
              <a:t>cheaters</a:t>
            </a:r>
            <a:r>
              <a:rPr lang="hu-HU" dirty="0">
                <a:ea typeface="+mn-lt"/>
                <a:cs typeface="+mn-lt"/>
              </a:rPr>
              <a:t> </a:t>
            </a:r>
            <a:r>
              <a:rPr lang="hu-HU" dirty="0" err="1">
                <a:ea typeface="+mn-lt"/>
                <a:cs typeface="+mn-lt"/>
              </a:rPr>
              <a:t>used</a:t>
            </a:r>
            <a:r>
              <a:rPr lang="hu-HU" dirty="0">
                <a:ea typeface="+mn-lt"/>
                <a:cs typeface="+mn-lt"/>
              </a:rPr>
              <a:t> internet </a:t>
            </a:r>
            <a:r>
              <a:rPr lang="hu-HU" dirty="0" err="1">
                <a:ea typeface="+mn-lt"/>
                <a:cs typeface="+mn-lt"/>
              </a:rPr>
              <a:t>to</a:t>
            </a:r>
            <a:r>
              <a:rPr lang="hu-HU" dirty="0">
                <a:ea typeface="+mn-lt"/>
                <a:cs typeface="+mn-lt"/>
              </a:rPr>
              <a:t> </a:t>
            </a:r>
            <a:r>
              <a:rPr lang="hu-HU" dirty="0" err="1">
                <a:ea typeface="+mn-lt"/>
                <a:cs typeface="+mn-lt"/>
              </a:rPr>
              <a:t>make</a:t>
            </a:r>
            <a:r>
              <a:rPr lang="hu-HU" dirty="0">
                <a:ea typeface="+mn-lt"/>
                <a:cs typeface="+mn-lt"/>
              </a:rPr>
              <a:t> </a:t>
            </a:r>
            <a:r>
              <a:rPr lang="hu-HU" dirty="0" err="1">
                <a:ea typeface="+mn-lt"/>
                <a:cs typeface="+mn-lt"/>
              </a:rPr>
              <a:t>crimes</a:t>
            </a:r>
            <a:r>
              <a:rPr lang="hu-HU" dirty="0">
                <a:ea typeface="+mn-lt"/>
                <a:cs typeface="+mn-lt"/>
              </a:rPr>
              <a:t>. The </a:t>
            </a:r>
            <a:r>
              <a:rPr lang="hu-HU" dirty="0" err="1">
                <a:ea typeface="+mn-lt"/>
                <a:cs typeface="+mn-lt"/>
              </a:rPr>
              <a:t>cheaters</a:t>
            </a:r>
            <a:r>
              <a:rPr lang="hu-HU" dirty="0">
                <a:ea typeface="+mn-lt"/>
                <a:cs typeface="+mn-lt"/>
              </a:rPr>
              <a:t> </a:t>
            </a:r>
            <a:r>
              <a:rPr lang="hu-HU" dirty="0" err="1">
                <a:ea typeface="+mn-lt"/>
                <a:cs typeface="+mn-lt"/>
              </a:rPr>
              <a:t>will</a:t>
            </a:r>
            <a:r>
              <a:rPr lang="hu-HU" dirty="0">
                <a:ea typeface="+mn-lt"/>
                <a:cs typeface="+mn-lt"/>
              </a:rPr>
              <a:t> </a:t>
            </a:r>
            <a:r>
              <a:rPr lang="hu-HU" dirty="0" err="1">
                <a:ea typeface="+mn-lt"/>
                <a:cs typeface="+mn-lt"/>
              </a:rPr>
              <a:t>make</a:t>
            </a:r>
            <a:r>
              <a:rPr lang="hu-HU" dirty="0">
                <a:ea typeface="+mn-lt"/>
                <a:cs typeface="+mn-lt"/>
              </a:rPr>
              <a:t> </a:t>
            </a:r>
            <a:r>
              <a:rPr lang="hu-HU" dirty="0" err="1">
                <a:ea typeface="+mn-lt"/>
                <a:cs typeface="+mn-lt"/>
              </a:rPr>
              <a:t>friends</a:t>
            </a:r>
            <a:r>
              <a:rPr lang="hu-HU" dirty="0">
                <a:ea typeface="+mn-lt"/>
                <a:cs typeface="+mn-lt"/>
              </a:rPr>
              <a:t> </a:t>
            </a:r>
            <a:r>
              <a:rPr lang="hu-HU" dirty="0" err="1">
                <a:ea typeface="+mn-lt"/>
                <a:cs typeface="+mn-lt"/>
              </a:rPr>
              <a:t>with</a:t>
            </a:r>
            <a:r>
              <a:rPr lang="hu-HU" dirty="0">
                <a:ea typeface="+mn-lt"/>
                <a:cs typeface="+mn-lt"/>
              </a:rPr>
              <a:t> </a:t>
            </a:r>
            <a:r>
              <a:rPr lang="hu-HU" dirty="0" err="1">
                <a:ea typeface="+mn-lt"/>
                <a:cs typeface="+mn-lt"/>
              </a:rPr>
              <a:t>single</a:t>
            </a:r>
            <a:r>
              <a:rPr lang="hu-HU" dirty="0">
                <a:ea typeface="+mn-lt"/>
                <a:cs typeface="+mn-lt"/>
              </a:rPr>
              <a:t> </a:t>
            </a:r>
            <a:r>
              <a:rPr lang="hu-HU" dirty="0" err="1">
                <a:ea typeface="+mn-lt"/>
                <a:cs typeface="+mn-lt"/>
              </a:rPr>
              <a:t>ladies</a:t>
            </a:r>
            <a:r>
              <a:rPr lang="hu-HU" dirty="0">
                <a:ea typeface="+mn-lt"/>
                <a:cs typeface="+mn-lt"/>
              </a:rPr>
              <a:t> and </a:t>
            </a:r>
            <a:r>
              <a:rPr lang="hu-HU" dirty="0" err="1">
                <a:ea typeface="+mn-lt"/>
                <a:cs typeface="+mn-lt"/>
              </a:rPr>
              <a:t>cheat</a:t>
            </a:r>
            <a:r>
              <a:rPr lang="hu-HU" dirty="0">
                <a:ea typeface="+mn-lt"/>
                <a:cs typeface="+mn-lt"/>
              </a:rPr>
              <a:t> </a:t>
            </a:r>
            <a:r>
              <a:rPr lang="hu-HU" dirty="0" err="1">
                <a:ea typeface="+mn-lt"/>
                <a:cs typeface="+mn-lt"/>
              </a:rPr>
              <a:t>them</a:t>
            </a:r>
            <a:r>
              <a:rPr lang="hu-HU" dirty="0">
                <a:ea typeface="+mn-lt"/>
                <a:cs typeface="+mn-lt"/>
              </a:rPr>
              <a:t> </a:t>
            </a:r>
            <a:r>
              <a:rPr lang="hu-HU" dirty="0" err="1">
                <a:ea typeface="+mn-lt"/>
                <a:cs typeface="+mn-lt"/>
              </a:rPr>
              <a:t>by</a:t>
            </a:r>
            <a:r>
              <a:rPr lang="hu-HU" dirty="0">
                <a:ea typeface="+mn-lt"/>
                <a:cs typeface="+mn-lt"/>
              </a:rPr>
              <a:t> </a:t>
            </a:r>
            <a:r>
              <a:rPr lang="hu-HU" dirty="0" err="1">
                <a:ea typeface="+mn-lt"/>
                <a:cs typeface="+mn-lt"/>
              </a:rPr>
              <a:t>using</a:t>
            </a:r>
            <a:r>
              <a:rPr lang="hu-HU" dirty="0">
                <a:ea typeface="+mn-lt"/>
                <a:cs typeface="+mn-lt"/>
              </a:rPr>
              <a:t> </a:t>
            </a:r>
            <a:r>
              <a:rPr lang="hu-HU" dirty="0" err="1">
                <a:ea typeface="+mn-lt"/>
                <a:cs typeface="+mn-lt"/>
              </a:rPr>
              <a:t>sweet</a:t>
            </a:r>
            <a:r>
              <a:rPr lang="hu-HU" dirty="0">
                <a:ea typeface="+mn-lt"/>
                <a:cs typeface="+mn-lt"/>
              </a:rPr>
              <a:t> </a:t>
            </a:r>
            <a:r>
              <a:rPr lang="hu-HU" dirty="0" err="1">
                <a:ea typeface="+mn-lt"/>
                <a:cs typeface="+mn-lt"/>
              </a:rPr>
              <a:t>words</a:t>
            </a:r>
            <a:r>
              <a:rPr lang="hu-HU" dirty="0">
                <a:ea typeface="+mn-lt"/>
                <a:cs typeface="+mn-lt"/>
              </a:rPr>
              <a:t>. </a:t>
            </a:r>
            <a:r>
              <a:rPr lang="hu-HU" dirty="0" err="1">
                <a:ea typeface="+mn-lt"/>
                <a:cs typeface="+mn-lt"/>
              </a:rPr>
              <a:t>Lonely</a:t>
            </a:r>
            <a:r>
              <a:rPr lang="hu-HU" dirty="0">
                <a:ea typeface="+mn-lt"/>
                <a:cs typeface="+mn-lt"/>
              </a:rPr>
              <a:t> </a:t>
            </a:r>
            <a:r>
              <a:rPr lang="hu-HU" dirty="0" err="1">
                <a:ea typeface="+mn-lt"/>
                <a:cs typeface="+mn-lt"/>
              </a:rPr>
              <a:t>single</a:t>
            </a:r>
            <a:r>
              <a:rPr lang="hu-HU" dirty="0">
                <a:ea typeface="+mn-lt"/>
                <a:cs typeface="+mn-lt"/>
              </a:rPr>
              <a:t> </a:t>
            </a:r>
            <a:r>
              <a:rPr lang="hu-HU" dirty="0" err="1">
                <a:ea typeface="+mn-lt"/>
                <a:cs typeface="+mn-lt"/>
              </a:rPr>
              <a:t>ladies</a:t>
            </a:r>
            <a:r>
              <a:rPr lang="hu-HU" dirty="0">
                <a:ea typeface="+mn-lt"/>
                <a:cs typeface="+mn-lt"/>
              </a:rPr>
              <a:t> </a:t>
            </a:r>
            <a:r>
              <a:rPr lang="hu-HU" dirty="0" err="1">
                <a:ea typeface="+mn-lt"/>
                <a:cs typeface="+mn-lt"/>
              </a:rPr>
              <a:t>are</a:t>
            </a:r>
            <a:r>
              <a:rPr lang="hu-HU" dirty="0">
                <a:ea typeface="+mn-lt"/>
                <a:cs typeface="+mn-lt"/>
              </a:rPr>
              <a:t> </a:t>
            </a:r>
            <a:r>
              <a:rPr lang="hu-HU" dirty="0" err="1">
                <a:ea typeface="+mn-lt"/>
                <a:cs typeface="+mn-lt"/>
              </a:rPr>
              <a:t>very</a:t>
            </a:r>
            <a:r>
              <a:rPr lang="hu-HU" dirty="0">
                <a:ea typeface="+mn-lt"/>
                <a:cs typeface="+mn-lt"/>
              </a:rPr>
              <a:t> </a:t>
            </a:r>
            <a:r>
              <a:rPr lang="hu-HU" dirty="0" err="1">
                <a:ea typeface="+mn-lt"/>
                <a:cs typeface="+mn-lt"/>
              </a:rPr>
              <a:t>easy</a:t>
            </a:r>
            <a:r>
              <a:rPr lang="hu-HU" dirty="0">
                <a:ea typeface="+mn-lt"/>
                <a:cs typeface="+mn-lt"/>
              </a:rPr>
              <a:t> </a:t>
            </a:r>
            <a:r>
              <a:rPr lang="hu-HU" dirty="0" err="1">
                <a:ea typeface="+mn-lt"/>
                <a:cs typeface="+mn-lt"/>
              </a:rPr>
              <a:t>get</a:t>
            </a:r>
            <a:r>
              <a:rPr lang="hu-HU" dirty="0">
                <a:ea typeface="+mn-lt"/>
                <a:cs typeface="+mn-lt"/>
              </a:rPr>
              <a:t> in </a:t>
            </a:r>
            <a:r>
              <a:rPr lang="hu-HU" dirty="0" err="1">
                <a:ea typeface="+mn-lt"/>
                <a:cs typeface="+mn-lt"/>
              </a:rPr>
              <a:t>trap</a:t>
            </a:r>
            <a:r>
              <a:rPr lang="hu-HU" dirty="0">
                <a:ea typeface="+mn-lt"/>
                <a:cs typeface="+mn-lt"/>
              </a:rPr>
              <a:t> of </a:t>
            </a:r>
            <a:r>
              <a:rPr lang="hu-HU" dirty="0" err="1">
                <a:ea typeface="+mn-lt"/>
                <a:cs typeface="+mn-lt"/>
              </a:rPr>
              <a:t>these</a:t>
            </a:r>
            <a:r>
              <a:rPr lang="hu-HU" dirty="0">
                <a:ea typeface="+mn-lt"/>
                <a:cs typeface="+mn-lt"/>
              </a:rPr>
              <a:t> </a:t>
            </a:r>
            <a:r>
              <a:rPr lang="hu-HU" dirty="0" err="1">
                <a:ea typeface="+mn-lt"/>
                <a:cs typeface="+mn-lt"/>
              </a:rPr>
              <a:t>cheaters.Another</a:t>
            </a:r>
            <a:r>
              <a:rPr lang="hu-HU" dirty="0">
                <a:ea typeface="+mn-lt"/>
                <a:cs typeface="+mn-lt"/>
              </a:rPr>
              <a:t> </a:t>
            </a:r>
            <a:r>
              <a:rPr lang="hu-HU" dirty="0" err="1">
                <a:ea typeface="+mn-lt"/>
                <a:cs typeface="+mn-lt"/>
              </a:rPr>
              <a:t>disadvantage</a:t>
            </a:r>
            <a:r>
              <a:rPr lang="hu-HU" dirty="0">
                <a:ea typeface="+mn-lt"/>
                <a:cs typeface="+mn-lt"/>
              </a:rPr>
              <a:t> of internet is </a:t>
            </a:r>
            <a:r>
              <a:rPr lang="hu-HU" dirty="0" err="1">
                <a:ea typeface="+mn-lt"/>
                <a:cs typeface="+mn-lt"/>
              </a:rPr>
              <a:t>harmful</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little</a:t>
            </a:r>
            <a:r>
              <a:rPr lang="hu-HU" dirty="0">
                <a:ea typeface="+mn-lt"/>
                <a:cs typeface="+mn-lt"/>
              </a:rPr>
              <a:t> </a:t>
            </a:r>
            <a:r>
              <a:rPr lang="hu-HU" dirty="0" err="1">
                <a:ea typeface="+mn-lt"/>
                <a:cs typeface="+mn-lt"/>
              </a:rPr>
              <a:t>children</a:t>
            </a:r>
            <a:r>
              <a:rPr lang="hu-HU" dirty="0">
                <a:ea typeface="+mn-lt"/>
                <a:cs typeface="+mn-lt"/>
              </a:rPr>
              <a:t>. </a:t>
            </a:r>
            <a:r>
              <a:rPr lang="hu-HU" dirty="0" err="1">
                <a:ea typeface="+mn-lt"/>
                <a:cs typeface="+mn-lt"/>
              </a:rPr>
              <a:t>Children</a:t>
            </a:r>
            <a:r>
              <a:rPr lang="hu-HU" dirty="0">
                <a:ea typeface="+mn-lt"/>
                <a:cs typeface="+mn-lt"/>
              </a:rPr>
              <a:t> </a:t>
            </a:r>
            <a:r>
              <a:rPr lang="hu-HU" dirty="0" err="1">
                <a:ea typeface="+mn-lt"/>
                <a:cs typeface="+mn-lt"/>
              </a:rPr>
              <a:t>nowadays</a:t>
            </a:r>
            <a:r>
              <a:rPr lang="hu-HU" dirty="0">
                <a:ea typeface="+mn-lt"/>
                <a:cs typeface="+mn-lt"/>
              </a:rPr>
              <a:t> </a:t>
            </a:r>
            <a:r>
              <a:rPr lang="hu-HU" dirty="0" err="1">
                <a:ea typeface="+mn-lt"/>
                <a:cs typeface="+mn-lt"/>
              </a:rPr>
              <a:t>are</a:t>
            </a:r>
            <a:r>
              <a:rPr lang="hu-HU" dirty="0">
                <a:ea typeface="+mn-lt"/>
                <a:cs typeface="+mn-lt"/>
              </a:rPr>
              <a:t> </a:t>
            </a:r>
            <a:r>
              <a:rPr lang="hu-HU" dirty="0" err="1">
                <a:ea typeface="+mn-lt"/>
                <a:cs typeface="+mn-lt"/>
              </a:rPr>
              <a:t>explored</a:t>
            </a:r>
            <a:r>
              <a:rPr lang="hu-HU" dirty="0">
                <a:ea typeface="+mn-lt"/>
                <a:cs typeface="+mn-lt"/>
              </a:rPr>
              <a:t> </a:t>
            </a:r>
            <a:r>
              <a:rPr lang="hu-HU" dirty="0" err="1">
                <a:ea typeface="+mn-lt"/>
                <a:cs typeface="+mn-lt"/>
              </a:rPr>
              <a:t>to</a:t>
            </a:r>
            <a:r>
              <a:rPr lang="hu-HU" dirty="0">
                <a:ea typeface="+mn-lt"/>
                <a:cs typeface="+mn-lt"/>
              </a:rPr>
              <a:t> internet and </a:t>
            </a:r>
            <a:r>
              <a:rPr lang="hu-HU" dirty="0" err="1">
                <a:ea typeface="+mn-lt"/>
                <a:cs typeface="+mn-lt"/>
              </a:rPr>
              <a:t>they</a:t>
            </a:r>
            <a:r>
              <a:rPr lang="hu-HU" dirty="0">
                <a:ea typeface="+mn-lt"/>
                <a:cs typeface="+mn-lt"/>
              </a:rPr>
              <a:t> </a:t>
            </a:r>
            <a:r>
              <a:rPr lang="hu-HU" dirty="0" err="1">
                <a:ea typeface="+mn-lt"/>
                <a:cs typeface="+mn-lt"/>
              </a:rPr>
              <a:t>are</a:t>
            </a:r>
            <a:r>
              <a:rPr lang="hu-HU" dirty="0">
                <a:ea typeface="+mn-lt"/>
                <a:cs typeface="+mn-lt"/>
              </a:rPr>
              <a:t> </a:t>
            </a:r>
            <a:r>
              <a:rPr lang="hu-HU" dirty="0" err="1">
                <a:ea typeface="+mn-lt"/>
                <a:cs typeface="+mn-lt"/>
              </a:rPr>
              <a:t>used</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maintain</a:t>
            </a:r>
            <a:r>
              <a:rPr lang="hu-HU" dirty="0">
                <a:ea typeface="+mn-lt"/>
                <a:cs typeface="+mn-lt"/>
              </a:rPr>
              <a:t> internet </a:t>
            </a:r>
            <a:r>
              <a:rPr lang="hu-HU" dirty="0" err="1">
                <a:ea typeface="+mn-lt"/>
                <a:cs typeface="+mn-lt"/>
              </a:rPr>
              <a:t>as</a:t>
            </a:r>
            <a:r>
              <a:rPr lang="hu-HU" dirty="0">
                <a:ea typeface="+mn-lt"/>
                <a:cs typeface="+mn-lt"/>
              </a:rPr>
              <a:t> </a:t>
            </a:r>
            <a:r>
              <a:rPr lang="hu-HU" dirty="0" err="1">
                <a:ea typeface="+mn-lt"/>
                <a:cs typeface="+mn-lt"/>
              </a:rPr>
              <a:t>their</a:t>
            </a:r>
            <a:r>
              <a:rPr lang="hu-HU" dirty="0">
                <a:ea typeface="+mn-lt"/>
                <a:cs typeface="+mn-lt"/>
              </a:rPr>
              <a:t> </a:t>
            </a:r>
            <a:r>
              <a:rPr lang="hu-HU" dirty="0" err="1">
                <a:ea typeface="+mn-lt"/>
                <a:cs typeface="+mn-lt"/>
              </a:rPr>
              <a:t>daily</a:t>
            </a:r>
            <a:r>
              <a:rPr lang="hu-HU" dirty="0">
                <a:ea typeface="+mn-lt"/>
                <a:cs typeface="+mn-lt"/>
              </a:rPr>
              <a:t> life. </a:t>
            </a:r>
            <a:r>
              <a:rPr lang="hu-HU" dirty="0" err="1">
                <a:ea typeface="+mn-lt"/>
                <a:cs typeface="+mn-lt"/>
              </a:rPr>
              <a:t>This</a:t>
            </a:r>
            <a:r>
              <a:rPr lang="hu-HU" dirty="0">
                <a:ea typeface="+mn-lt"/>
                <a:cs typeface="+mn-lt"/>
              </a:rPr>
              <a:t> is </a:t>
            </a:r>
            <a:r>
              <a:rPr lang="hu-HU" dirty="0" err="1">
                <a:ea typeface="+mn-lt"/>
                <a:cs typeface="+mn-lt"/>
              </a:rPr>
              <a:t>one</a:t>
            </a:r>
            <a:r>
              <a:rPr lang="hu-HU" dirty="0">
                <a:ea typeface="+mn-lt"/>
                <a:cs typeface="+mn-lt"/>
              </a:rPr>
              <a:t> of </a:t>
            </a:r>
            <a:r>
              <a:rPr lang="hu-HU" dirty="0" err="1">
                <a:ea typeface="+mn-lt"/>
                <a:cs typeface="+mn-lt"/>
              </a:rPr>
              <a:t>the</a:t>
            </a:r>
            <a:r>
              <a:rPr lang="hu-HU" dirty="0">
                <a:ea typeface="+mn-lt"/>
                <a:cs typeface="+mn-lt"/>
              </a:rPr>
              <a:t> </a:t>
            </a:r>
            <a:r>
              <a:rPr lang="hu-HU" dirty="0" err="1">
                <a:ea typeface="+mn-lt"/>
                <a:cs typeface="+mn-lt"/>
              </a:rPr>
              <a:t>greatest</a:t>
            </a:r>
            <a:r>
              <a:rPr lang="hu-HU" dirty="0">
                <a:ea typeface="+mn-lt"/>
                <a:cs typeface="+mn-lt"/>
              </a:rPr>
              <a:t> </a:t>
            </a:r>
            <a:r>
              <a:rPr lang="hu-HU" dirty="0" err="1">
                <a:ea typeface="+mn-lt"/>
                <a:cs typeface="+mn-lt"/>
              </a:rPr>
              <a:t>threats</a:t>
            </a:r>
            <a:r>
              <a:rPr lang="hu-HU" dirty="0">
                <a:ea typeface="+mn-lt"/>
                <a:cs typeface="+mn-lt"/>
              </a:rPr>
              <a:t> internet </a:t>
            </a:r>
            <a:r>
              <a:rPr lang="hu-HU" dirty="0" err="1">
                <a:ea typeface="+mn-lt"/>
                <a:cs typeface="+mn-lt"/>
              </a:rPr>
              <a:t>poses</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children</a:t>
            </a:r>
            <a:r>
              <a:rPr lang="hu-HU" dirty="0">
                <a:ea typeface="+mn-lt"/>
                <a:cs typeface="+mn-lt"/>
              </a:rPr>
              <a:t>. Internet has </a:t>
            </a:r>
            <a:r>
              <a:rPr lang="hu-HU" dirty="0" err="1">
                <a:ea typeface="+mn-lt"/>
                <a:cs typeface="+mn-lt"/>
              </a:rPr>
              <a:t>provided</a:t>
            </a:r>
            <a:r>
              <a:rPr lang="hu-HU" dirty="0">
                <a:ea typeface="+mn-lt"/>
                <a:cs typeface="+mn-lt"/>
              </a:rPr>
              <a:t> an </a:t>
            </a:r>
            <a:r>
              <a:rPr lang="hu-HU" dirty="0" err="1">
                <a:ea typeface="+mn-lt"/>
                <a:cs typeface="+mn-lt"/>
              </a:rPr>
              <a:t>easy</a:t>
            </a:r>
            <a:r>
              <a:rPr lang="hu-HU" dirty="0">
                <a:ea typeface="+mn-lt"/>
                <a:cs typeface="+mn-lt"/>
              </a:rPr>
              <a:t> </a:t>
            </a:r>
            <a:r>
              <a:rPr lang="hu-HU" dirty="0" err="1">
                <a:ea typeface="+mn-lt"/>
                <a:cs typeface="+mn-lt"/>
              </a:rPr>
              <a:t>medium</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children</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gain</a:t>
            </a:r>
            <a:r>
              <a:rPr lang="hu-HU" dirty="0">
                <a:ea typeface="+mn-lt"/>
                <a:cs typeface="+mn-lt"/>
              </a:rPr>
              <a:t> </a:t>
            </a:r>
            <a:r>
              <a:rPr lang="hu-HU" dirty="0" err="1">
                <a:ea typeface="+mn-lt"/>
                <a:cs typeface="+mn-lt"/>
              </a:rPr>
              <a:t>access</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pornography</a:t>
            </a:r>
            <a:r>
              <a:rPr lang="hu-HU" dirty="0">
                <a:ea typeface="+mn-lt"/>
                <a:cs typeface="+mn-lt"/>
              </a:rPr>
              <a:t> and </a:t>
            </a:r>
            <a:r>
              <a:rPr lang="hu-HU" dirty="0" err="1">
                <a:ea typeface="+mn-lt"/>
                <a:cs typeface="+mn-lt"/>
              </a:rPr>
              <a:t>this</a:t>
            </a:r>
            <a:r>
              <a:rPr lang="hu-HU" dirty="0">
                <a:ea typeface="+mn-lt"/>
                <a:cs typeface="+mn-lt"/>
              </a:rPr>
              <a:t> </a:t>
            </a:r>
            <a:r>
              <a:rPr lang="hu-HU" dirty="0" err="1">
                <a:ea typeface="+mn-lt"/>
                <a:cs typeface="+mn-lt"/>
              </a:rPr>
              <a:t>can</a:t>
            </a:r>
            <a:r>
              <a:rPr lang="hu-HU" dirty="0">
                <a:ea typeface="+mn-lt"/>
                <a:cs typeface="+mn-lt"/>
              </a:rPr>
              <a:t> </a:t>
            </a:r>
            <a:r>
              <a:rPr lang="hu-HU" dirty="0" err="1">
                <a:ea typeface="+mn-lt"/>
                <a:cs typeface="+mn-lt"/>
              </a:rPr>
              <a:t>cause</a:t>
            </a:r>
            <a:r>
              <a:rPr lang="hu-HU" dirty="0">
                <a:ea typeface="+mn-lt"/>
                <a:cs typeface="+mn-lt"/>
              </a:rPr>
              <a:t> </a:t>
            </a:r>
            <a:r>
              <a:rPr lang="hu-HU" dirty="0" err="1">
                <a:ea typeface="+mn-lt"/>
                <a:cs typeface="+mn-lt"/>
              </a:rPr>
              <a:t>them</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either</a:t>
            </a:r>
            <a:r>
              <a:rPr lang="hu-HU" dirty="0">
                <a:ea typeface="+mn-lt"/>
                <a:cs typeface="+mn-lt"/>
              </a:rPr>
              <a:t> </a:t>
            </a:r>
            <a:r>
              <a:rPr lang="hu-HU" dirty="0" err="1">
                <a:ea typeface="+mn-lt"/>
                <a:cs typeface="+mn-lt"/>
              </a:rPr>
              <a:t>become</a:t>
            </a:r>
            <a:r>
              <a:rPr lang="hu-HU" dirty="0">
                <a:ea typeface="+mn-lt"/>
                <a:cs typeface="+mn-lt"/>
              </a:rPr>
              <a:t> </a:t>
            </a:r>
            <a:r>
              <a:rPr lang="hu-HU" dirty="0" err="1">
                <a:ea typeface="+mn-lt"/>
                <a:cs typeface="+mn-lt"/>
              </a:rPr>
              <a:t>sexually-deviant</a:t>
            </a:r>
            <a:r>
              <a:rPr lang="hu-HU" dirty="0">
                <a:ea typeface="+mn-lt"/>
                <a:cs typeface="+mn-lt"/>
              </a:rPr>
              <a:t> </a:t>
            </a:r>
            <a:r>
              <a:rPr lang="hu-HU" dirty="0" err="1">
                <a:ea typeface="+mn-lt"/>
                <a:cs typeface="+mn-lt"/>
              </a:rPr>
              <a:t>or</a:t>
            </a:r>
            <a:r>
              <a:rPr lang="hu-HU" dirty="0">
                <a:ea typeface="+mn-lt"/>
                <a:cs typeface="+mn-lt"/>
              </a:rPr>
              <a:t> </a:t>
            </a:r>
            <a:r>
              <a:rPr lang="hu-HU" dirty="0" err="1">
                <a:ea typeface="+mn-lt"/>
                <a:cs typeface="+mn-lt"/>
              </a:rPr>
              <a:t>sexually-addictive.If</a:t>
            </a:r>
            <a:r>
              <a:rPr lang="hu-HU" dirty="0">
                <a:ea typeface="+mn-lt"/>
                <a:cs typeface="+mn-lt"/>
              </a:rPr>
              <a:t> </a:t>
            </a:r>
            <a:r>
              <a:rPr lang="hu-HU" dirty="0" err="1">
                <a:ea typeface="+mn-lt"/>
                <a:cs typeface="+mn-lt"/>
              </a:rPr>
              <a:t>you</a:t>
            </a:r>
            <a:r>
              <a:rPr lang="hu-HU" dirty="0">
                <a:ea typeface="+mn-lt"/>
                <a:cs typeface="+mn-lt"/>
              </a:rPr>
              <a:t> </a:t>
            </a:r>
            <a:r>
              <a:rPr lang="hu-HU" dirty="0" err="1">
                <a:ea typeface="+mn-lt"/>
                <a:cs typeface="+mn-lt"/>
              </a:rPr>
              <a:t>have</a:t>
            </a:r>
            <a:r>
              <a:rPr lang="hu-HU" dirty="0">
                <a:ea typeface="+mn-lt"/>
                <a:cs typeface="+mn-lt"/>
              </a:rPr>
              <a:t> </a:t>
            </a:r>
            <a:r>
              <a:rPr lang="hu-HU" dirty="0" err="1">
                <a:ea typeface="+mn-lt"/>
                <a:cs typeface="+mn-lt"/>
              </a:rPr>
              <a:t>been</a:t>
            </a:r>
            <a:r>
              <a:rPr lang="hu-HU" dirty="0">
                <a:ea typeface="+mn-lt"/>
                <a:cs typeface="+mn-lt"/>
              </a:rPr>
              <a:t> </a:t>
            </a:r>
            <a:r>
              <a:rPr lang="hu-HU" dirty="0" err="1">
                <a:ea typeface="+mn-lt"/>
                <a:cs typeface="+mn-lt"/>
              </a:rPr>
              <a:t>following</a:t>
            </a:r>
            <a:r>
              <a:rPr lang="hu-HU" dirty="0">
                <a:ea typeface="+mn-lt"/>
                <a:cs typeface="+mn-lt"/>
              </a:rPr>
              <a:t> </a:t>
            </a:r>
            <a:r>
              <a:rPr lang="hu-HU" dirty="0" err="1">
                <a:ea typeface="+mn-lt"/>
                <a:cs typeface="+mn-lt"/>
              </a:rPr>
              <a:t>news</a:t>
            </a:r>
            <a:r>
              <a:rPr lang="hu-HU" dirty="0">
                <a:ea typeface="+mn-lt"/>
                <a:cs typeface="+mn-lt"/>
              </a:rPr>
              <a:t> </a:t>
            </a:r>
            <a:r>
              <a:rPr lang="hu-HU" dirty="0" err="1">
                <a:ea typeface="+mn-lt"/>
                <a:cs typeface="+mn-lt"/>
              </a:rPr>
              <a:t>lately</a:t>
            </a:r>
            <a:r>
              <a:rPr lang="hu-HU" dirty="0">
                <a:ea typeface="+mn-lt"/>
                <a:cs typeface="+mn-lt"/>
              </a:rPr>
              <a:t> </a:t>
            </a:r>
            <a:r>
              <a:rPr lang="hu-HU" dirty="0" err="1">
                <a:ea typeface="+mn-lt"/>
                <a:cs typeface="+mn-lt"/>
              </a:rPr>
              <a:t>then</a:t>
            </a:r>
            <a:r>
              <a:rPr lang="hu-HU" dirty="0">
                <a:ea typeface="+mn-lt"/>
                <a:cs typeface="+mn-lt"/>
              </a:rPr>
              <a:t> </a:t>
            </a:r>
            <a:r>
              <a:rPr lang="hu-HU" dirty="0" err="1">
                <a:ea typeface="+mn-lt"/>
                <a:cs typeface="+mn-lt"/>
              </a:rPr>
              <a:t>you</a:t>
            </a:r>
            <a:r>
              <a:rPr lang="hu-HU" dirty="0">
                <a:ea typeface="+mn-lt"/>
                <a:cs typeface="+mn-lt"/>
              </a:rPr>
              <a:t> must </a:t>
            </a:r>
            <a:r>
              <a:rPr lang="hu-HU" dirty="0" err="1">
                <a:ea typeface="+mn-lt"/>
                <a:cs typeface="+mn-lt"/>
              </a:rPr>
              <a:t>know</a:t>
            </a:r>
            <a:r>
              <a:rPr lang="hu-HU" dirty="0">
                <a:ea typeface="+mn-lt"/>
                <a:cs typeface="+mn-lt"/>
              </a:rPr>
              <a:t> </a:t>
            </a:r>
            <a:r>
              <a:rPr lang="hu-HU" dirty="0" err="1">
                <a:ea typeface="+mn-lt"/>
                <a:cs typeface="+mn-lt"/>
              </a:rPr>
              <a:t>what</a:t>
            </a:r>
            <a:r>
              <a:rPr lang="hu-HU" dirty="0">
                <a:ea typeface="+mn-lt"/>
                <a:cs typeface="+mn-lt"/>
              </a:rPr>
              <a:t> </a:t>
            </a:r>
            <a:r>
              <a:rPr lang="hu-HU" dirty="0" err="1">
                <a:ea typeface="+mn-lt"/>
                <a:cs typeface="+mn-lt"/>
              </a:rPr>
              <a:t>we</a:t>
            </a:r>
            <a:r>
              <a:rPr lang="hu-HU" dirty="0">
                <a:ea typeface="+mn-lt"/>
                <a:cs typeface="+mn-lt"/>
              </a:rPr>
              <a:t> </a:t>
            </a:r>
            <a:r>
              <a:rPr lang="hu-HU" dirty="0" err="1">
                <a:ea typeface="+mn-lt"/>
                <a:cs typeface="+mn-lt"/>
              </a:rPr>
              <a:t>are</a:t>
            </a:r>
            <a:r>
              <a:rPr lang="hu-HU" dirty="0">
                <a:ea typeface="+mn-lt"/>
                <a:cs typeface="+mn-lt"/>
              </a:rPr>
              <a:t> </a:t>
            </a:r>
            <a:r>
              <a:rPr lang="hu-HU" dirty="0" err="1">
                <a:ea typeface="+mn-lt"/>
                <a:cs typeface="+mn-lt"/>
              </a:rPr>
              <a:t>referring</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Children</a:t>
            </a:r>
            <a:r>
              <a:rPr lang="hu-HU" dirty="0">
                <a:ea typeface="+mn-lt"/>
                <a:cs typeface="+mn-lt"/>
              </a:rPr>
              <a:t> </a:t>
            </a:r>
            <a:r>
              <a:rPr lang="hu-HU" dirty="0" err="1">
                <a:ea typeface="+mn-lt"/>
                <a:cs typeface="+mn-lt"/>
              </a:rPr>
              <a:t>have</a:t>
            </a:r>
            <a:r>
              <a:rPr lang="hu-HU" dirty="0">
                <a:ea typeface="+mn-lt"/>
                <a:cs typeface="+mn-lt"/>
              </a:rPr>
              <a:t> </a:t>
            </a:r>
            <a:r>
              <a:rPr lang="hu-HU" dirty="0" err="1">
                <a:ea typeface="+mn-lt"/>
                <a:cs typeface="+mn-lt"/>
              </a:rPr>
              <a:t>been</a:t>
            </a:r>
            <a:r>
              <a:rPr lang="hu-HU" dirty="0">
                <a:ea typeface="+mn-lt"/>
                <a:cs typeface="+mn-lt"/>
              </a:rPr>
              <a:t> </a:t>
            </a:r>
            <a:r>
              <a:rPr lang="hu-HU" dirty="0" err="1">
                <a:ea typeface="+mn-lt"/>
                <a:cs typeface="+mn-lt"/>
              </a:rPr>
              <a:t>lured</a:t>
            </a:r>
            <a:r>
              <a:rPr lang="hu-HU" dirty="0">
                <a:ea typeface="+mn-lt"/>
                <a:cs typeface="+mn-lt"/>
              </a:rPr>
              <a:t> </a:t>
            </a:r>
            <a:r>
              <a:rPr lang="hu-HU" dirty="0" err="1">
                <a:ea typeface="+mn-lt"/>
                <a:cs typeface="+mn-lt"/>
              </a:rPr>
              <a:t>by</a:t>
            </a:r>
            <a:r>
              <a:rPr lang="hu-HU" dirty="0">
                <a:ea typeface="+mn-lt"/>
                <a:cs typeface="+mn-lt"/>
              </a:rPr>
              <a:t> </a:t>
            </a:r>
            <a:r>
              <a:rPr lang="hu-HU" dirty="0" err="1">
                <a:ea typeface="+mn-lt"/>
                <a:cs typeface="+mn-lt"/>
              </a:rPr>
              <a:t>paedophiles</a:t>
            </a:r>
            <a:r>
              <a:rPr lang="hu-HU" dirty="0">
                <a:ea typeface="+mn-lt"/>
                <a:cs typeface="+mn-lt"/>
              </a:rPr>
              <a:t> </a:t>
            </a:r>
            <a:r>
              <a:rPr lang="hu-HU" dirty="0" err="1">
                <a:ea typeface="+mn-lt"/>
                <a:cs typeface="+mn-lt"/>
              </a:rPr>
              <a:t>posing</a:t>
            </a:r>
            <a:r>
              <a:rPr lang="hu-HU" dirty="0">
                <a:ea typeface="+mn-lt"/>
                <a:cs typeface="+mn-lt"/>
              </a:rPr>
              <a:t> </a:t>
            </a:r>
            <a:r>
              <a:rPr lang="hu-HU" dirty="0" err="1">
                <a:ea typeface="+mn-lt"/>
                <a:cs typeface="+mn-lt"/>
              </a:rPr>
              <a:t>as</a:t>
            </a:r>
            <a:r>
              <a:rPr lang="hu-HU" dirty="0">
                <a:ea typeface="+mn-lt"/>
                <a:cs typeface="+mn-lt"/>
              </a:rPr>
              <a:t> </a:t>
            </a:r>
            <a:r>
              <a:rPr lang="hu-HU" dirty="0" err="1">
                <a:ea typeface="+mn-lt"/>
                <a:cs typeface="+mn-lt"/>
              </a:rPr>
              <a:t>good</a:t>
            </a:r>
            <a:r>
              <a:rPr lang="hu-HU" dirty="0">
                <a:ea typeface="+mn-lt"/>
                <a:cs typeface="+mn-lt"/>
              </a:rPr>
              <a:t> </a:t>
            </a:r>
            <a:r>
              <a:rPr lang="hu-HU" dirty="0" err="1">
                <a:ea typeface="+mn-lt"/>
                <a:cs typeface="+mn-lt"/>
              </a:rPr>
              <a:t>Samaritans</a:t>
            </a:r>
            <a:r>
              <a:rPr lang="hu-HU" dirty="0">
                <a:ea typeface="+mn-lt"/>
                <a:cs typeface="+mn-lt"/>
              </a:rPr>
              <a:t> and </a:t>
            </a:r>
            <a:r>
              <a:rPr lang="hu-HU" dirty="0" err="1">
                <a:ea typeface="+mn-lt"/>
                <a:cs typeface="+mn-lt"/>
              </a:rPr>
              <a:t>have</a:t>
            </a:r>
            <a:r>
              <a:rPr lang="hu-HU" dirty="0">
                <a:ea typeface="+mn-lt"/>
                <a:cs typeface="+mn-lt"/>
              </a:rPr>
              <a:t> </a:t>
            </a:r>
            <a:r>
              <a:rPr lang="hu-HU" dirty="0" err="1">
                <a:ea typeface="+mn-lt"/>
                <a:cs typeface="+mn-lt"/>
              </a:rPr>
              <a:t>been</a:t>
            </a:r>
            <a:r>
              <a:rPr lang="hu-HU" dirty="0">
                <a:ea typeface="+mn-lt"/>
                <a:cs typeface="+mn-lt"/>
              </a:rPr>
              <a:t> </a:t>
            </a:r>
            <a:r>
              <a:rPr lang="hu-HU" dirty="0" err="1">
                <a:ea typeface="+mn-lt"/>
                <a:cs typeface="+mn-lt"/>
              </a:rPr>
              <a:t>physically</a:t>
            </a:r>
            <a:r>
              <a:rPr lang="hu-HU" dirty="0">
                <a:ea typeface="+mn-lt"/>
                <a:cs typeface="+mn-lt"/>
              </a:rPr>
              <a:t> </a:t>
            </a:r>
            <a:r>
              <a:rPr lang="hu-HU" dirty="0" err="1">
                <a:ea typeface="+mn-lt"/>
                <a:cs typeface="+mn-lt"/>
              </a:rPr>
              <a:t>abused</a:t>
            </a:r>
            <a:r>
              <a:rPr lang="hu-HU" dirty="0">
                <a:ea typeface="+mn-lt"/>
                <a:cs typeface="+mn-lt"/>
              </a:rPr>
              <a:t> and </a:t>
            </a:r>
            <a:r>
              <a:rPr lang="hu-HU" dirty="0" err="1">
                <a:ea typeface="+mn-lt"/>
                <a:cs typeface="+mn-lt"/>
              </a:rPr>
              <a:t>molested</a:t>
            </a:r>
            <a:r>
              <a:rPr lang="hu-HU" dirty="0">
                <a:ea typeface="+mn-lt"/>
                <a:cs typeface="+mn-lt"/>
              </a:rPr>
              <a:t>. Internet has </a:t>
            </a:r>
            <a:r>
              <a:rPr lang="hu-HU" dirty="0" err="1">
                <a:ea typeface="+mn-lt"/>
                <a:cs typeface="+mn-lt"/>
              </a:rPr>
              <a:t>also</a:t>
            </a:r>
            <a:r>
              <a:rPr lang="hu-HU" dirty="0">
                <a:ea typeface="+mn-lt"/>
                <a:cs typeface="+mn-lt"/>
              </a:rPr>
              <a:t> </a:t>
            </a:r>
            <a:r>
              <a:rPr lang="hu-HU" dirty="0" err="1">
                <a:ea typeface="+mn-lt"/>
                <a:cs typeface="+mn-lt"/>
              </a:rPr>
              <a:t>made</a:t>
            </a:r>
            <a:r>
              <a:rPr lang="hu-HU" dirty="0">
                <a:ea typeface="+mn-lt"/>
                <a:cs typeface="+mn-lt"/>
              </a:rPr>
              <a:t> </a:t>
            </a:r>
            <a:r>
              <a:rPr lang="hu-HU" dirty="0" err="1">
                <a:ea typeface="+mn-lt"/>
                <a:cs typeface="+mn-lt"/>
              </a:rPr>
              <a:t>it</a:t>
            </a:r>
            <a:r>
              <a:rPr lang="hu-HU" dirty="0">
                <a:ea typeface="+mn-lt"/>
                <a:cs typeface="+mn-lt"/>
              </a:rPr>
              <a:t> </a:t>
            </a:r>
            <a:r>
              <a:rPr lang="hu-HU" dirty="0" err="1">
                <a:ea typeface="+mn-lt"/>
                <a:cs typeface="+mn-lt"/>
              </a:rPr>
              <a:t>easy</a:t>
            </a:r>
            <a:r>
              <a:rPr lang="hu-HU" dirty="0">
                <a:ea typeface="+mn-lt"/>
                <a:cs typeface="+mn-lt"/>
              </a:rPr>
              <a:t> </a:t>
            </a:r>
            <a:r>
              <a:rPr lang="hu-HU" dirty="0" err="1">
                <a:ea typeface="+mn-lt"/>
                <a:cs typeface="+mn-lt"/>
              </a:rPr>
              <a:t>for</a:t>
            </a:r>
            <a:r>
              <a:rPr lang="hu-HU" dirty="0">
                <a:ea typeface="+mn-lt"/>
                <a:cs typeface="+mn-lt"/>
              </a:rPr>
              <a:t> </a:t>
            </a:r>
            <a:r>
              <a:rPr lang="hu-HU" dirty="0" err="1">
                <a:ea typeface="+mn-lt"/>
                <a:cs typeface="+mn-lt"/>
              </a:rPr>
              <a:t>unscrupulous</a:t>
            </a:r>
            <a:r>
              <a:rPr lang="hu-HU" dirty="0">
                <a:ea typeface="+mn-lt"/>
                <a:cs typeface="+mn-lt"/>
              </a:rPr>
              <a:t> </a:t>
            </a:r>
            <a:r>
              <a:rPr lang="hu-HU" dirty="0" err="1">
                <a:ea typeface="+mn-lt"/>
                <a:cs typeface="+mn-lt"/>
              </a:rPr>
              <a:t>elements</a:t>
            </a:r>
            <a:r>
              <a:rPr lang="hu-HU" dirty="0">
                <a:ea typeface="+mn-lt"/>
                <a:cs typeface="+mn-lt"/>
              </a:rPr>
              <a:t> </a:t>
            </a:r>
            <a:r>
              <a:rPr lang="hu-HU" dirty="0" err="1">
                <a:ea typeface="+mn-lt"/>
                <a:cs typeface="+mn-lt"/>
              </a:rPr>
              <a:t>to</a:t>
            </a:r>
            <a:r>
              <a:rPr lang="hu-HU" dirty="0">
                <a:ea typeface="+mn-lt"/>
                <a:cs typeface="+mn-lt"/>
              </a:rPr>
              <a:t> </a:t>
            </a:r>
            <a:r>
              <a:rPr lang="hu-HU" dirty="0" err="1">
                <a:ea typeface="+mn-lt"/>
                <a:cs typeface="+mn-lt"/>
              </a:rPr>
              <a:t>get</a:t>
            </a:r>
            <a:r>
              <a:rPr lang="hu-HU" dirty="0">
                <a:ea typeface="+mn-lt"/>
                <a:cs typeface="+mn-lt"/>
              </a:rPr>
              <a:t> in </a:t>
            </a:r>
            <a:r>
              <a:rPr lang="hu-HU" dirty="0" err="1">
                <a:ea typeface="+mn-lt"/>
                <a:cs typeface="+mn-lt"/>
              </a:rPr>
              <a:t>touch</a:t>
            </a:r>
            <a:r>
              <a:rPr lang="hu-HU" dirty="0">
                <a:ea typeface="+mn-lt"/>
                <a:cs typeface="+mn-lt"/>
              </a:rPr>
              <a:t> </a:t>
            </a:r>
            <a:r>
              <a:rPr lang="hu-HU" dirty="0" err="1">
                <a:ea typeface="+mn-lt"/>
                <a:cs typeface="+mn-lt"/>
              </a:rPr>
              <a:t>with</a:t>
            </a:r>
            <a:r>
              <a:rPr lang="hu-HU" dirty="0">
                <a:ea typeface="+mn-lt"/>
                <a:cs typeface="+mn-lt"/>
              </a:rPr>
              <a:t> </a:t>
            </a:r>
            <a:r>
              <a:rPr lang="hu-HU" dirty="0" err="1">
                <a:ea typeface="+mn-lt"/>
                <a:cs typeface="+mn-lt"/>
              </a:rPr>
              <a:t>children</a:t>
            </a:r>
            <a:r>
              <a:rPr lang="hu-HU" dirty="0">
                <a:ea typeface="+mn-lt"/>
                <a:cs typeface="+mn-lt"/>
              </a:rPr>
              <a:t> and </a:t>
            </a:r>
            <a:r>
              <a:rPr lang="hu-HU" dirty="0" err="1">
                <a:ea typeface="+mn-lt"/>
                <a:cs typeface="+mn-lt"/>
              </a:rPr>
              <a:t>this</a:t>
            </a:r>
            <a:r>
              <a:rPr lang="hu-HU" dirty="0">
                <a:ea typeface="+mn-lt"/>
                <a:cs typeface="+mn-lt"/>
              </a:rPr>
              <a:t> has </a:t>
            </a:r>
            <a:r>
              <a:rPr lang="hu-HU" dirty="0" err="1">
                <a:ea typeface="+mn-lt"/>
                <a:cs typeface="+mn-lt"/>
              </a:rPr>
              <a:t>led</a:t>
            </a:r>
            <a:r>
              <a:rPr lang="hu-HU" dirty="0">
                <a:ea typeface="+mn-lt"/>
                <a:cs typeface="+mn-lt"/>
              </a:rPr>
              <a:t> </a:t>
            </a:r>
            <a:r>
              <a:rPr lang="hu-HU" dirty="0" err="1">
                <a:ea typeface="+mn-lt"/>
                <a:cs typeface="+mn-lt"/>
              </a:rPr>
              <a:t>to</a:t>
            </a:r>
            <a:r>
              <a:rPr lang="hu-HU" dirty="0">
                <a:ea typeface="+mn-lt"/>
                <a:cs typeface="+mn-lt"/>
              </a:rPr>
              <a:t> an </a:t>
            </a:r>
            <a:r>
              <a:rPr lang="hu-HU" dirty="0" err="1">
                <a:ea typeface="+mn-lt"/>
                <a:cs typeface="+mn-lt"/>
              </a:rPr>
              <a:t>increase</a:t>
            </a:r>
            <a:r>
              <a:rPr lang="hu-HU" dirty="0">
                <a:ea typeface="+mn-lt"/>
                <a:cs typeface="+mn-lt"/>
              </a:rPr>
              <a:t> in </a:t>
            </a:r>
            <a:r>
              <a:rPr lang="hu-HU" dirty="0" err="1">
                <a:ea typeface="+mn-lt"/>
                <a:cs typeface="+mn-lt"/>
              </a:rPr>
              <a:t>the</a:t>
            </a:r>
            <a:r>
              <a:rPr lang="hu-HU" dirty="0">
                <a:ea typeface="+mn-lt"/>
                <a:cs typeface="+mn-lt"/>
              </a:rPr>
              <a:t> </a:t>
            </a:r>
            <a:r>
              <a:rPr lang="hu-HU" dirty="0" err="1">
                <a:ea typeface="+mn-lt"/>
                <a:cs typeface="+mn-lt"/>
              </a:rPr>
              <a:t>cases</a:t>
            </a:r>
            <a:r>
              <a:rPr lang="hu-HU" dirty="0">
                <a:ea typeface="+mn-lt"/>
                <a:cs typeface="+mn-lt"/>
              </a:rPr>
              <a:t> of </a:t>
            </a:r>
            <a:r>
              <a:rPr lang="hu-HU" dirty="0" err="1">
                <a:ea typeface="+mn-lt"/>
                <a:cs typeface="+mn-lt"/>
              </a:rPr>
              <a:t>kidnapping</a:t>
            </a:r>
            <a:r>
              <a:rPr lang="hu-HU" dirty="0">
                <a:ea typeface="+mn-lt"/>
                <a:cs typeface="+mn-lt"/>
              </a:rPr>
              <a:t> and </a:t>
            </a:r>
            <a:r>
              <a:rPr lang="hu-HU" dirty="0" err="1">
                <a:ea typeface="+mn-lt"/>
                <a:cs typeface="+mn-lt"/>
              </a:rPr>
              <a:t>identity</a:t>
            </a:r>
            <a:r>
              <a:rPr lang="hu-HU" dirty="0">
                <a:ea typeface="+mn-lt"/>
                <a:cs typeface="+mn-lt"/>
              </a:rPr>
              <a:t> </a:t>
            </a:r>
            <a:r>
              <a:rPr lang="hu-HU" dirty="0" err="1">
                <a:ea typeface="+mn-lt"/>
                <a:cs typeface="+mn-lt"/>
              </a:rPr>
              <a:t>thefts</a:t>
            </a:r>
            <a:r>
              <a:rPr lang="hu-HU" dirty="0">
                <a:ea typeface="+mn-lt"/>
                <a:cs typeface="+mn-lt"/>
              </a:rPr>
              <a:t>.</a:t>
            </a:r>
            <a:endParaRPr lang="hu-HU" dirty="0"/>
          </a:p>
        </p:txBody>
      </p:sp>
      <p:pic>
        <p:nvPicPr>
          <p:cNvPr id="3" name="Kép 3" descr="A képen szoba látható&#10;&#10;A leírás teljesen megbízható">
            <a:extLst>
              <a:ext uri="{FF2B5EF4-FFF2-40B4-BE49-F238E27FC236}">
                <a16:creationId xmlns:a16="http://schemas.microsoft.com/office/drawing/2014/main" id="{2FE2F0BD-0164-4AB9-9C6D-D63208C73E19}"/>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6165" y="3778063"/>
            <a:ext cx="3810000" cy="2143685"/>
          </a:xfrm>
          <a:prstGeom prst="rect">
            <a:avLst/>
          </a:prstGeom>
        </p:spPr>
      </p:pic>
      <p:sp>
        <p:nvSpPr>
          <p:cNvPr id="5" name="Szövegdoboz 4">
            <a:extLst>
              <a:ext uri="{FF2B5EF4-FFF2-40B4-BE49-F238E27FC236}">
                <a16:creationId xmlns:a16="http://schemas.microsoft.com/office/drawing/2014/main" id="{09A8ED0A-4F5A-465B-A258-8880F341916E}"/>
              </a:ext>
            </a:extLst>
          </p:cNvPr>
          <p:cNvSpPr txBox="1"/>
          <p:nvPr/>
        </p:nvSpPr>
        <p:spPr>
          <a:xfrm>
            <a:off x="179294" y="5303184"/>
            <a:ext cx="2743200" cy="317500"/>
          </a:xfrm>
          <a:prstGeom prst="rect">
            <a:avLst/>
          </a:prstGeom>
        </p:spPr>
        <p:txBody>
          <a:bodyPr anchor="t">
            <a:normAutofit fontScale="92500" lnSpcReduction="20000"/>
          </a:bodyPr>
          <a:lstStyle/>
          <a:p>
            <a:endParaRPr lang="en-US" dirty="0"/>
          </a:p>
        </p:txBody>
      </p:sp>
      <p:pic>
        <p:nvPicPr>
          <p:cNvPr id="7" name="Kép 7" descr="A képen ruházat, nő, keresés, fekete látható&#10;&#10;A leírás teljesen megbízható">
            <a:extLst>
              <a:ext uri="{FF2B5EF4-FFF2-40B4-BE49-F238E27FC236}">
                <a16:creationId xmlns:a16="http://schemas.microsoft.com/office/drawing/2014/main" id="{69C9A1AA-33E0-4534-A416-CE7C5F9441A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796118" y="3983803"/>
            <a:ext cx="2743200" cy="1436370"/>
          </a:xfrm>
          <a:prstGeom prst="rect">
            <a:avLst/>
          </a:prstGeom>
        </p:spPr>
      </p:pic>
      <p:sp>
        <p:nvSpPr>
          <p:cNvPr id="9" name="Szövegdoboz 8">
            <a:extLst>
              <a:ext uri="{FF2B5EF4-FFF2-40B4-BE49-F238E27FC236}">
                <a16:creationId xmlns:a16="http://schemas.microsoft.com/office/drawing/2014/main" id="{1C98CE12-1A05-4563-95BF-CB223B2A096E}"/>
              </a:ext>
            </a:extLst>
          </p:cNvPr>
          <p:cNvSpPr txBox="1"/>
          <p:nvPr/>
        </p:nvSpPr>
        <p:spPr>
          <a:xfrm>
            <a:off x="4007224" y="5177491"/>
            <a:ext cx="2743200" cy="317500"/>
          </a:xfrm>
          <a:prstGeom prst="rect">
            <a:avLst/>
          </a:prstGeom>
        </p:spPr>
        <p:txBody>
          <a:bodyPr anchor="t">
            <a:normAutofit fontScale="92500" lnSpcReduction="20000"/>
          </a:bodyPr>
          <a:lstStyle/>
          <a:p>
            <a:endParaRPr lang="en-US" dirty="0"/>
          </a:p>
        </p:txBody>
      </p:sp>
      <p:pic>
        <p:nvPicPr>
          <p:cNvPr id="11" name="Kép 11" descr="A képen rajz látható&#10;&#10;A leírás teljesen megbízható">
            <a:extLst>
              <a:ext uri="{FF2B5EF4-FFF2-40B4-BE49-F238E27FC236}">
                <a16:creationId xmlns:a16="http://schemas.microsoft.com/office/drawing/2014/main" id="{E588D0D8-64E3-475E-8FA9-03E239DF384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835153" y="3366225"/>
            <a:ext cx="2743200" cy="2402586"/>
          </a:xfrm>
          <a:prstGeom prst="rect">
            <a:avLst/>
          </a:prstGeom>
        </p:spPr>
      </p:pic>
      <p:sp>
        <p:nvSpPr>
          <p:cNvPr id="13" name="Szövegdoboz 12">
            <a:extLst>
              <a:ext uri="{FF2B5EF4-FFF2-40B4-BE49-F238E27FC236}">
                <a16:creationId xmlns:a16="http://schemas.microsoft.com/office/drawing/2014/main" id="{1D7BE310-8196-40B6-B983-54CE05DAE408}"/>
              </a:ext>
            </a:extLst>
          </p:cNvPr>
          <p:cNvSpPr txBox="1"/>
          <p:nvPr/>
        </p:nvSpPr>
        <p:spPr>
          <a:xfrm>
            <a:off x="7835153" y="5769256"/>
            <a:ext cx="2743200" cy="317500"/>
          </a:xfrm>
          <a:prstGeom prst="rect">
            <a:avLst/>
          </a:prstGeom>
        </p:spPr>
        <p:txBody>
          <a:bodyPr anchor="t">
            <a:normAutofit fontScale="92500" lnSpcReduction="20000"/>
          </a:bodyPr>
          <a:lstStyle/>
          <a:p>
            <a:endParaRPr lang="en-US" dirty="0"/>
          </a:p>
        </p:txBody>
      </p:sp>
    </p:spTree>
    <p:extLst>
      <p:ext uri="{BB962C8B-B14F-4D97-AF65-F5344CB8AC3E}">
        <p14:creationId xmlns:p14="http://schemas.microsoft.com/office/powerpoint/2010/main" val="1280080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775E729-BCE2-4491-9BDB-2F887A2579C4}"/>
              </a:ext>
            </a:extLst>
          </p:cNvPr>
          <p:cNvSpPr>
            <a:spLocks noGrp="1"/>
          </p:cNvSpPr>
          <p:nvPr>
            <p:ph type="title"/>
          </p:nvPr>
        </p:nvSpPr>
        <p:spPr>
          <a:xfrm>
            <a:off x="643466" y="310133"/>
            <a:ext cx="3517567" cy="647907"/>
          </a:xfrm>
        </p:spPr>
        <p:txBody>
          <a:bodyPr/>
          <a:lstStyle/>
          <a:p>
            <a:r>
              <a:rPr lang="hu-HU"/>
              <a:t>Conclusion</a:t>
            </a:r>
          </a:p>
        </p:txBody>
      </p:sp>
      <p:pic>
        <p:nvPicPr>
          <p:cNvPr id="5" name="Kép 5" descr="A képen elektronika, áramkör, fekete, óra látható&#10;&#10;A leírás teljesen megbízható">
            <a:extLst>
              <a:ext uri="{FF2B5EF4-FFF2-40B4-BE49-F238E27FC236}">
                <a16:creationId xmlns:a16="http://schemas.microsoft.com/office/drawing/2014/main" id="{898E96FE-3F5F-4D10-90FA-CCC58560EDC3}"/>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688448" y="58504"/>
            <a:ext cx="7200714" cy="3736975"/>
          </a:xfrm>
        </p:spPr>
      </p:pic>
      <p:sp>
        <p:nvSpPr>
          <p:cNvPr id="4" name="Szöveg helye 3">
            <a:extLst>
              <a:ext uri="{FF2B5EF4-FFF2-40B4-BE49-F238E27FC236}">
                <a16:creationId xmlns:a16="http://schemas.microsoft.com/office/drawing/2014/main" id="{B8F2459C-FD78-4007-99CF-81F84A8DE26C}"/>
              </a:ext>
            </a:extLst>
          </p:cNvPr>
          <p:cNvSpPr>
            <a:spLocks noGrp="1"/>
          </p:cNvSpPr>
          <p:nvPr>
            <p:ph type="body" sz="half" idx="2"/>
          </p:nvPr>
        </p:nvSpPr>
        <p:spPr>
          <a:xfrm>
            <a:off x="643465" y="1345869"/>
            <a:ext cx="3517567" cy="4753027"/>
          </a:xfrm>
        </p:spPr>
        <p:txBody>
          <a:bodyPr vert="horz" lIns="91440" tIns="45720" rIns="91440" bIns="45720" rtlCol="0" anchor="t">
            <a:normAutofit fontScale="92500"/>
          </a:bodyPr>
          <a:lstStyle/>
          <a:p>
            <a:r>
              <a:rPr lang="hu-HU">
                <a:ea typeface="+mn-lt"/>
                <a:cs typeface="+mn-lt"/>
              </a:rPr>
              <a:t>The points mentioned above have posed new challenges to teachers and parents.However, we believe that instead of making internet a taboo, we should educate children to use it for their benefit. It is advisable for parents to monitor how much time their children spend on the internet, and if possible set a time-limit till which they would be allowed to use the internet.Lastly, we have to take the responsibilities to guide out children to use internet wisely and ensure them to get right information from internet.</a:t>
            </a:r>
            <a:endParaRPr lang="hu-HU"/>
          </a:p>
        </p:txBody>
      </p:sp>
      <p:sp>
        <p:nvSpPr>
          <p:cNvPr id="7" name="Szövegdoboz 6">
            <a:extLst>
              <a:ext uri="{FF2B5EF4-FFF2-40B4-BE49-F238E27FC236}">
                <a16:creationId xmlns:a16="http://schemas.microsoft.com/office/drawing/2014/main" id="{01FDA327-A55F-4E8D-ADB0-BCC961318454}"/>
              </a:ext>
            </a:extLst>
          </p:cNvPr>
          <p:cNvSpPr txBox="1"/>
          <p:nvPr/>
        </p:nvSpPr>
        <p:spPr>
          <a:xfrm>
            <a:off x="5459413" y="5830888"/>
            <a:ext cx="5927725" cy="317500"/>
          </a:xfrm>
          <a:prstGeom prst="rect">
            <a:avLst/>
          </a:prstGeom>
        </p:spPr>
        <p:txBody>
          <a:bodyPr anchor="t">
            <a:normAutofit fontScale="92500" lnSpcReduction="20000"/>
          </a:bodyPr>
          <a:lstStyle/>
          <a:p>
            <a:endParaRPr lang="en-US" dirty="0"/>
          </a:p>
        </p:txBody>
      </p:sp>
      <p:pic>
        <p:nvPicPr>
          <p:cNvPr id="9" name="Kép 9" descr="A képen világos, sötét, arc, ülő látható&#10;&#10;A leírás teljesen megbízható">
            <a:extLst>
              <a:ext uri="{FF2B5EF4-FFF2-40B4-BE49-F238E27FC236}">
                <a16:creationId xmlns:a16="http://schemas.microsoft.com/office/drawing/2014/main" id="{7EF3E0C5-CF49-49DE-8900-76657F22C2A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21137" y="3851205"/>
            <a:ext cx="2743200" cy="2743200"/>
          </a:xfrm>
          <a:prstGeom prst="rect">
            <a:avLst/>
          </a:prstGeom>
        </p:spPr>
      </p:pic>
      <p:sp>
        <p:nvSpPr>
          <p:cNvPr id="11" name="Szövegdoboz 10">
            <a:extLst>
              <a:ext uri="{FF2B5EF4-FFF2-40B4-BE49-F238E27FC236}">
                <a16:creationId xmlns:a16="http://schemas.microsoft.com/office/drawing/2014/main" id="{52163334-A139-43F0-92E5-05DA3512B590}"/>
              </a:ext>
            </a:extLst>
          </p:cNvPr>
          <p:cNvSpPr txBox="1"/>
          <p:nvPr/>
        </p:nvSpPr>
        <p:spPr>
          <a:xfrm>
            <a:off x="7135906" y="6557682"/>
            <a:ext cx="2743200" cy="317500"/>
          </a:xfrm>
          <a:prstGeom prst="rect">
            <a:avLst/>
          </a:prstGeom>
        </p:spPr>
        <p:txBody>
          <a:bodyPr anchor="t">
            <a:normAutofit fontScale="47500" lnSpcReduction="20000"/>
          </a:bodyPr>
          <a:lstStyle/>
          <a:p>
            <a:r>
              <a:rPr lang="en-US"/>
              <a:t>Cím: </a:t>
            </a:r>
            <a:r>
              <a:rPr lang="en-US" dirty="0">
                <a:hlinkClick r:id="rId5"/>
              </a:rPr>
              <a:t>Fénykép</a:t>
            </a:r>
            <a:r>
              <a:rPr lang="en-US"/>
              <a:t>, készítette: Ismeretlen szerző, licenc: </a:t>
            </a:r>
            <a:r>
              <a:rPr lang="en-US" dirty="0">
                <a:hlinkClick r:id="rId6"/>
              </a:rPr>
              <a:t>CC</a:t>
            </a:r>
            <a:endParaRPr lang="en-US" dirty="0"/>
          </a:p>
        </p:txBody>
      </p:sp>
    </p:spTree>
    <p:extLst>
      <p:ext uri="{BB962C8B-B14F-4D97-AF65-F5344CB8AC3E}">
        <p14:creationId xmlns:p14="http://schemas.microsoft.com/office/powerpoint/2010/main" val="2214326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4" descr="A képen állat, emlősök, ülő, kicsi látható&#10;&#10;A leírás teljesen megbízható">
            <a:extLst>
              <a:ext uri="{FF2B5EF4-FFF2-40B4-BE49-F238E27FC236}">
                <a16:creationId xmlns:a16="http://schemas.microsoft.com/office/drawing/2014/main" id="{67003EE3-A788-4FB6-850D-E3F02724B90D}"/>
              </a:ext>
            </a:extLst>
          </p:cNvPr>
          <p:cNvPicPr>
            <a:picLocks noChangeAspect="1"/>
          </p:cNvPicPr>
          <p:nvPr/>
        </p:nvPicPr>
        <p:blipFill>
          <a:blip r:embed="rId2"/>
          <a:stretch>
            <a:fillRect/>
          </a:stretch>
        </p:blipFill>
        <p:spPr>
          <a:xfrm>
            <a:off x="253159" y="87964"/>
            <a:ext cx="5185730" cy="6351567"/>
          </a:xfrm>
          <a:prstGeom prst="rect">
            <a:avLst/>
          </a:prstGeom>
        </p:spPr>
      </p:pic>
      <p:pic>
        <p:nvPicPr>
          <p:cNvPr id="8" name="Kép 8" descr="A képen beltéri, szekrény, sütő, ülő látható&#10;&#10;A leírás teljesen megbízható">
            <a:extLst>
              <a:ext uri="{FF2B5EF4-FFF2-40B4-BE49-F238E27FC236}">
                <a16:creationId xmlns:a16="http://schemas.microsoft.com/office/drawing/2014/main" id="{79326552-7534-4A00-9CA1-714087A5673B}"/>
              </a:ext>
            </a:extLst>
          </p:cNvPr>
          <p:cNvPicPr>
            <a:picLocks noChangeAspect="1"/>
          </p:cNvPicPr>
          <p:nvPr/>
        </p:nvPicPr>
        <p:blipFill>
          <a:blip r:embed="rId3"/>
          <a:stretch>
            <a:fillRect/>
          </a:stretch>
        </p:blipFill>
        <p:spPr>
          <a:xfrm>
            <a:off x="5807496" y="147120"/>
            <a:ext cx="5259177" cy="6233252"/>
          </a:xfrm>
          <a:prstGeom prst="rect">
            <a:avLst/>
          </a:prstGeom>
        </p:spPr>
      </p:pic>
    </p:spTree>
    <p:extLst>
      <p:ext uri="{BB962C8B-B14F-4D97-AF65-F5344CB8AC3E}">
        <p14:creationId xmlns:p14="http://schemas.microsoft.com/office/powerpoint/2010/main" val="2442895474"/>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412F24"/>
      </a:dk2>
      <a:lt2>
        <a:srgbClr val="E6E2E8"/>
      </a:lt2>
      <a:accent1>
        <a:srgbClr val="59B420"/>
      </a:accent1>
      <a:accent2>
        <a:srgbClr val="8EAD13"/>
      </a:accent2>
      <a:accent3>
        <a:srgbClr val="BF9D22"/>
      </a:accent3>
      <a:accent4>
        <a:srgbClr val="D55C17"/>
      </a:accent4>
      <a:accent5>
        <a:srgbClr val="E72933"/>
      </a:accent5>
      <a:accent6>
        <a:srgbClr val="D51770"/>
      </a:accent6>
      <a:hlink>
        <a:srgbClr val="C45D50"/>
      </a:hlink>
      <a:folHlink>
        <a:srgbClr val="7F7F7F"/>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Szélesvásznú</PresentationFormat>
  <Paragraphs>0</Paragraphs>
  <Slides>11</Slides>
  <Notes>0</Notes>
  <HiddenSlides>0</HiddenSlides>
  <MMClips>0</MMClips>
  <ScaleCrop>false</ScaleCrop>
  <HeadingPairs>
    <vt:vector size="4" baseType="variant">
      <vt:variant>
        <vt:lpstr>Téma</vt:lpstr>
      </vt:variant>
      <vt:variant>
        <vt:i4>1</vt:i4>
      </vt:variant>
      <vt:variant>
        <vt:lpstr>Diacímek</vt:lpstr>
      </vt:variant>
      <vt:variant>
        <vt:i4>11</vt:i4>
      </vt:variant>
    </vt:vector>
  </HeadingPairs>
  <TitlesOfParts>
    <vt:vector size="12" baseType="lpstr">
      <vt:lpstr>RetrospectVTI</vt:lpstr>
      <vt:lpstr>The advantages and disadvantages of internet.</vt:lpstr>
      <vt:lpstr>PowerPoint-bemutató</vt:lpstr>
      <vt:lpstr>Introduction</vt:lpstr>
      <vt:lpstr>The Advantages</vt:lpstr>
      <vt:lpstr>PowerPoint-bemutató</vt:lpstr>
      <vt:lpstr>The Disadvantages</vt:lpstr>
      <vt:lpstr>PowerPoint-bemutató</vt:lpstr>
      <vt:lpstr>Conclusion</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PowerPoint-bemutató</dc:title>
  <dc:creator/>
  <cp:lastModifiedBy/>
  <cp:revision>246</cp:revision>
  <dcterms:created xsi:type="dcterms:W3CDTF">2019-12-03T15:12:42Z</dcterms:created>
  <dcterms:modified xsi:type="dcterms:W3CDTF">2019-12-10T16:10:35Z</dcterms:modified>
</cp:coreProperties>
</file>